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614ab29f5f49f6" /><Relationship Type="http://schemas.openxmlformats.org/officeDocument/2006/relationships/extended-properties" Target="/docProps/app.xml" Id="Rae8bd82e6a0641ea" /><Relationship Type="http://schemas.openxmlformats.org/officeDocument/2006/relationships/officeDocument" Target="/ppt/presentation.xml" Id="R0f5a6a9e4e2a47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fd58bd8496436f"/>
  </p:sldMasterIdLst>
  <p:notesMasterIdLst>
    <p:notesMasterId xmlns:r="http://schemas.openxmlformats.org/officeDocument/2006/relationships" r:id="Rb67a96f65f934db7"/>
  </p:notesMasterIdLst>
  <p:sldIdLst>
    <p:sldId xmlns:r="http://schemas.openxmlformats.org/officeDocument/2006/relationships" id="256" r:id="R76588daaa74f49af"/>
    <p:sldId xmlns:r="http://schemas.openxmlformats.org/officeDocument/2006/relationships" id="257" r:id="R5522105abac04f23"/>
    <p:sldId xmlns:r="http://schemas.openxmlformats.org/officeDocument/2006/relationships" id="258" r:id="Rb645e39975d047a8"/>
    <p:sldId xmlns:r="http://schemas.openxmlformats.org/officeDocument/2006/relationships" id="259" r:id="R2b484991ddb74fdd"/>
    <p:sldId xmlns:r="http://schemas.openxmlformats.org/officeDocument/2006/relationships" id="260" r:id="Rdd15a0459f8b4c22"/>
    <p:sldId xmlns:r="http://schemas.openxmlformats.org/officeDocument/2006/relationships" id="261" r:id="R098345c79312488a"/>
    <p:sldId xmlns:r="http://schemas.openxmlformats.org/officeDocument/2006/relationships" id="262" r:id="Rc129183a29144186"/>
    <p:sldId xmlns:r="http://schemas.openxmlformats.org/officeDocument/2006/relationships" id="263" r:id="R756b33489e5343ac"/>
    <p:sldId xmlns:r="http://schemas.openxmlformats.org/officeDocument/2006/relationships" id="264" r:id="R1af6acfa33de4ac4"/>
    <p:sldId xmlns:r="http://schemas.openxmlformats.org/officeDocument/2006/relationships" id="265" r:id="Ra14c69a0145d45fb"/>
    <p:sldId xmlns:r="http://schemas.openxmlformats.org/officeDocument/2006/relationships" id="266" r:id="R8928df22fbb04d7f"/>
    <p:sldId xmlns:r="http://schemas.openxmlformats.org/officeDocument/2006/relationships" id="267" r:id="R4381253188f84717"/>
    <p:sldId xmlns:r="http://schemas.openxmlformats.org/officeDocument/2006/relationships" id="268" r:id="R3aa1759f1f06424a"/>
    <p:sldId xmlns:r="http://schemas.openxmlformats.org/officeDocument/2006/relationships" id="269" r:id="Rcb9f30fa943a4ead"/>
    <p:sldId xmlns:r="http://schemas.openxmlformats.org/officeDocument/2006/relationships" id="270" r:id="R36b05efde86d470d"/>
    <p:sldId xmlns:r="http://schemas.openxmlformats.org/officeDocument/2006/relationships" id="271" r:id="Raee78efdd7324633"/>
    <p:sldId xmlns:r="http://schemas.openxmlformats.org/officeDocument/2006/relationships" id="272" r:id="R112ae083744947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0e74408ffd4686" /><Relationship Type="http://schemas.openxmlformats.org/officeDocument/2006/relationships/slideMaster" Target="/ppt/slideMasters/slideMaster1.xml" Id="R26fd58bd8496436f" /><Relationship Type="http://schemas.openxmlformats.org/officeDocument/2006/relationships/notesMaster" Target="/ppt/notesMasters/notesMaster1.xml" Id="Rb67a96f65f934db7" /><Relationship Type="http://schemas.openxmlformats.org/officeDocument/2006/relationships/presProps" Target="/ppt/presProps.xml" Id="Rdd5be78269054555" /><Relationship Type="http://schemas.openxmlformats.org/officeDocument/2006/relationships/tableStyles" Target="/ppt/tableStyles.xml" Id="R4a524bd767a04d6d" /><Relationship Type="http://schemas.openxmlformats.org/officeDocument/2006/relationships/slide" Target="/ppt/slides/slide1.xml" Id="R76588daaa74f49af" /><Relationship Type="http://schemas.openxmlformats.org/officeDocument/2006/relationships/slide" Target="/ppt/slides/slide2.xml" Id="R5522105abac04f23" /><Relationship Type="http://schemas.openxmlformats.org/officeDocument/2006/relationships/slide" Target="/ppt/slides/slide3.xml" Id="Rb645e39975d047a8" /><Relationship Type="http://schemas.openxmlformats.org/officeDocument/2006/relationships/slide" Target="/ppt/slides/slide4.xml" Id="R2b484991ddb74fdd" /><Relationship Type="http://schemas.openxmlformats.org/officeDocument/2006/relationships/slide" Target="/ppt/slides/slide5.xml" Id="Rdd15a0459f8b4c22" /><Relationship Type="http://schemas.openxmlformats.org/officeDocument/2006/relationships/slide" Target="/ppt/slides/slide6.xml" Id="R098345c79312488a" /><Relationship Type="http://schemas.openxmlformats.org/officeDocument/2006/relationships/slide" Target="/ppt/slides/slide7.xml" Id="Rc129183a29144186" /><Relationship Type="http://schemas.openxmlformats.org/officeDocument/2006/relationships/slide" Target="/ppt/slides/slide8.xml" Id="R756b33489e5343ac" /><Relationship Type="http://schemas.openxmlformats.org/officeDocument/2006/relationships/slide" Target="/ppt/slides/slide9.xml" Id="R1af6acfa33de4ac4" /><Relationship Type="http://schemas.openxmlformats.org/officeDocument/2006/relationships/slide" Target="/ppt/slides/slide10.xml" Id="Ra14c69a0145d45fb" /><Relationship Type="http://schemas.openxmlformats.org/officeDocument/2006/relationships/slide" Target="/ppt/slides/slide11.xml" Id="R8928df22fbb04d7f" /><Relationship Type="http://schemas.openxmlformats.org/officeDocument/2006/relationships/slide" Target="/ppt/slides/slide12.xml" Id="R4381253188f84717" /><Relationship Type="http://schemas.openxmlformats.org/officeDocument/2006/relationships/slide" Target="/ppt/slides/slide13.xml" Id="R3aa1759f1f06424a" /><Relationship Type="http://schemas.openxmlformats.org/officeDocument/2006/relationships/slide" Target="/ppt/slides/slide14.xml" Id="Rcb9f30fa943a4ead" /><Relationship Type="http://schemas.openxmlformats.org/officeDocument/2006/relationships/slide" Target="/ppt/slides/slide15.xml" Id="R36b05efde86d470d" /><Relationship Type="http://schemas.openxmlformats.org/officeDocument/2006/relationships/slide" Target="/ppt/slides/slide16.xml" Id="Raee78efdd7324633" /><Relationship Type="http://schemas.openxmlformats.org/officeDocument/2006/relationships/slide" Target="/ppt/slides/slide17.xml" Id="R112ae083744947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b84869da0443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da1c37a6f246c2" /><Relationship Type="http://schemas.openxmlformats.org/officeDocument/2006/relationships/notesMaster" Target="/ppt/notesMasters/notesMaster1.xml" Id="R32d4d0c628ab4c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abc301a5224d13" /><Relationship Type="http://schemas.openxmlformats.org/officeDocument/2006/relationships/notesMaster" Target="/ppt/notesMasters/notesMaster1.xml" Id="R31b0c4852bd344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1e862e5c7749f2" /><Relationship Type="http://schemas.openxmlformats.org/officeDocument/2006/relationships/notesMaster" Target="/ppt/notesMasters/notesMaster1.xml" Id="R34020a6f8fc645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f1eb3d3cbb4c04" /><Relationship Type="http://schemas.openxmlformats.org/officeDocument/2006/relationships/notesMaster" Target="/ppt/notesMasters/notesMaster1.xml" Id="R80e52bee27d947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c0ece3518a4007" /><Relationship Type="http://schemas.openxmlformats.org/officeDocument/2006/relationships/notesMaster" Target="/ppt/notesMasters/notesMaster1.xml" Id="R828dbaf4c69e46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73ac962f104f01" /><Relationship Type="http://schemas.openxmlformats.org/officeDocument/2006/relationships/notesMaster" Target="/ppt/notesMasters/notesMaster1.xml" Id="Ra476db24250547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6925a3027b4a26" /><Relationship Type="http://schemas.openxmlformats.org/officeDocument/2006/relationships/notesMaster" Target="/ppt/notesMasters/notesMaster1.xml" Id="Ra0e8737d58f845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24bb0c85e34c80" /><Relationship Type="http://schemas.openxmlformats.org/officeDocument/2006/relationships/notesMaster" Target="/ppt/notesMasters/notesMaster1.xml" Id="Re0e30ed1f2e7485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c628cf4a394d6a" /><Relationship Type="http://schemas.openxmlformats.org/officeDocument/2006/relationships/notesMaster" Target="/ppt/notesMasters/notesMaster1.xml" Id="Rf528b7f56d1a46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66b6d50ad04b09" /><Relationship Type="http://schemas.openxmlformats.org/officeDocument/2006/relationships/notesMaster" Target="/ppt/notesMasters/notesMaster1.xml" Id="R4112b08149f646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44196e6c7d4852" /><Relationship Type="http://schemas.openxmlformats.org/officeDocument/2006/relationships/notesMaster" Target="/ppt/notesMasters/notesMaster1.xml" Id="R8f76d3a9a0a1462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50fd31d0dbe401d" /><Relationship Type="http://schemas.openxmlformats.org/officeDocument/2006/relationships/notesMaster" Target="/ppt/notesMasters/notesMaster1.xml" Id="Rc2471bb72f00478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568aff493449e2" /><Relationship Type="http://schemas.openxmlformats.org/officeDocument/2006/relationships/notesMaster" Target="/ppt/notesMasters/notesMaster1.xml" Id="Re1f7c7f4c53d470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353d2f8d5b74fac" /><Relationship Type="http://schemas.openxmlformats.org/officeDocument/2006/relationships/notesMaster" Target="/ppt/notesMasters/notesMaster1.xml" Id="Rad743eaf46df457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0e39a3d5a9e4f9d" /><Relationship Type="http://schemas.openxmlformats.org/officeDocument/2006/relationships/notesMaster" Target="/ppt/notesMasters/notesMaster1.xml" Id="R78a93e07c1154e5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13c3222db504648" /><Relationship Type="http://schemas.openxmlformats.org/officeDocument/2006/relationships/notesMaster" Target="/ppt/notesMasters/notesMaster1.xml" Id="R3d142fc9a33b452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a3daa45eef84693" /><Relationship Type="http://schemas.openxmlformats.org/officeDocument/2006/relationships/notesMaster" Target="/ppt/notesMasters/notesMaster1.xml" Id="R9a55ea98cb6b44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75e119450149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9f260f7e904e1b" /><Relationship Type="http://schemas.openxmlformats.org/officeDocument/2006/relationships/slideLayout" Target="/ppt/slideLayouts/slideLayout1.xml" Id="R17371e836a7243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371e836a7243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0d756083145d9" /><Relationship Type="http://schemas.openxmlformats.org/officeDocument/2006/relationships/image" Target="/ppt/media/image.png" Id="Rbc534f6d278a4544" /><Relationship Type="http://schemas.openxmlformats.org/officeDocument/2006/relationships/image" Target="/ppt/media/image2.png" Id="Rf4c18babb4364043" /><Relationship Type="http://schemas.openxmlformats.org/officeDocument/2006/relationships/notesSlide" Target="/ppt/notesSlides/notesSlide1.xml" Id="R06f76896efd94b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8952042d1a429e" /><Relationship Type="http://schemas.openxmlformats.org/officeDocument/2006/relationships/image" Target="/ppt/media/image3.png" Id="R202ad65ed4644405" /><Relationship Type="http://schemas.openxmlformats.org/officeDocument/2006/relationships/notesSlide" Target="/ppt/notesSlides/notesSlide2.xml" Id="R6de6570151a44b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d76e78d8e4f83" /><Relationship Type="http://schemas.openxmlformats.org/officeDocument/2006/relationships/notesSlide" Target="/ppt/notesSlides/notesSlide3.xml" Id="Rcb59dca07e2d42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a42f21e6e47b6" /><Relationship Type="http://schemas.openxmlformats.org/officeDocument/2006/relationships/image" Target="/ppt/media/image4.png" Id="R541e4ffe7e544933" /><Relationship Type="http://schemas.openxmlformats.org/officeDocument/2006/relationships/image" Target="/ppt/media/image5.png" Id="Rf004687985d54917" /><Relationship Type="http://schemas.openxmlformats.org/officeDocument/2006/relationships/image" Target="/ppt/media/image6.png" Id="R88212124a56f4cc1" /><Relationship Type="http://schemas.openxmlformats.org/officeDocument/2006/relationships/notesSlide" Target="/ppt/notesSlides/notesSlide4.xml" Id="Rfc9db1d01f0a4f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5c25881d1942ee" /><Relationship Type="http://schemas.openxmlformats.org/officeDocument/2006/relationships/image" Target="/ppt/media/image7.png" Id="Rc2463dafe88941b8" /><Relationship Type="http://schemas.openxmlformats.org/officeDocument/2006/relationships/notesSlide" Target="/ppt/notesSlides/notesSlide5.xml" Id="Rfb008256d2524d9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1fbd21be842f5" /><Relationship Type="http://schemas.openxmlformats.org/officeDocument/2006/relationships/notesSlide" Target="/ppt/notesSlides/notesSlide6.xml" Id="R1edd5459884342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94acca6450414d" /><Relationship Type="http://schemas.openxmlformats.org/officeDocument/2006/relationships/image" Target="/ppt/media/image8.png" Id="R107f36764f584731" /><Relationship Type="http://schemas.openxmlformats.org/officeDocument/2006/relationships/image" Target="/ppt/media/image9.png" Id="R6166d4eb8bfe44df" /><Relationship Type="http://schemas.openxmlformats.org/officeDocument/2006/relationships/image" Target="/ppt/media/image10.png" Id="R0565f26e86a84a35" /><Relationship Type="http://schemas.openxmlformats.org/officeDocument/2006/relationships/notesSlide" Target="/ppt/notesSlides/notesSlide7.xml" Id="R209ec75012e44d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5905e8d7f440a" /><Relationship Type="http://schemas.openxmlformats.org/officeDocument/2006/relationships/image" Target="/ppt/media/image11.png" Id="R47e8f93b2a16434f" /><Relationship Type="http://schemas.openxmlformats.org/officeDocument/2006/relationships/notesSlide" Target="/ppt/notesSlides/notesSlide8.xml" Id="R997700a92e5e49f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1104cd1224045" /><Relationship Type="http://schemas.openxmlformats.org/officeDocument/2006/relationships/notesSlide" Target="/ppt/notesSlides/notesSlide9.xml" Id="R5512d3c149a846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b7e8b492774e68" /><Relationship Type="http://schemas.openxmlformats.org/officeDocument/2006/relationships/image" Target="/ppt/media/image12.png" Id="R81df46593e294b91" /><Relationship Type="http://schemas.openxmlformats.org/officeDocument/2006/relationships/notesSlide" Target="/ppt/notesSlides/notesSlide10.xml" Id="R8e5df8da297c49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cc3de7da7f4310" /><Relationship Type="http://schemas.openxmlformats.org/officeDocument/2006/relationships/notesSlide" Target="/ppt/notesSlides/notesSlide11.xml" Id="Rfb2753d0f39149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7345ab4f343cc" /><Relationship Type="http://schemas.openxmlformats.org/officeDocument/2006/relationships/notesSlide" Target="/ppt/notesSlides/notesSlide12.xml" Id="R4b6edead62144d0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5d6c9f1bde4f05" /><Relationship Type="http://schemas.openxmlformats.org/officeDocument/2006/relationships/image" Target="/ppt/media/image13.png" Id="Rce7e2c8c46834a6a" /><Relationship Type="http://schemas.openxmlformats.org/officeDocument/2006/relationships/image" Target="/ppt/media/image14.png" Id="Re52bd2dc8bdb4618" /><Relationship Type="http://schemas.openxmlformats.org/officeDocument/2006/relationships/image" Target="/ppt/media/image15.png" Id="Re991a48866e149b4" /><Relationship Type="http://schemas.openxmlformats.org/officeDocument/2006/relationships/notesSlide" Target="/ppt/notesSlides/notesSlide13.xml" Id="Re8b5bc4225f947b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fc1f3a512f4816" /><Relationship Type="http://schemas.openxmlformats.org/officeDocument/2006/relationships/notesSlide" Target="/ppt/notesSlides/notesSlide14.xml" Id="Rd3cf4cd03bf541e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0fe0c0ed443e8" /><Relationship Type="http://schemas.openxmlformats.org/officeDocument/2006/relationships/notesSlide" Target="/ppt/notesSlides/notesSlide15.xml" Id="R7f36ff24e2d741c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61dfe7861f49a0" /><Relationship Type="http://schemas.openxmlformats.org/officeDocument/2006/relationships/image" Target="/ppt/media/image16.png" Id="R58d06e84d1744e3f" /><Relationship Type="http://schemas.openxmlformats.org/officeDocument/2006/relationships/notesSlide" Target="/ppt/notesSlides/notesSlide16.xml" Id="R0bab04346dae470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3c18c934e4ab8" /><Relationship Type="http://schemas.openxmlformats.org/officeDocument/2006/relationships/notesSlide" Target="/ppt/notesSlides/notesSlide17.xml" Id="R0dcb211b0f2a49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4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534f6d278a4544"/>
          <a:srcRect xmlns:a="http://schemas.openxmlformats.org/drawingml/2006/main" l="20883" t="0" r="208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95875" y="0"/>
            <a:ext cx="70961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45733-290D-4938-A601-849F86FA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313A57-6BF4-4A74-916C-C8846A25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c18babb4364043"/>
          <a:stretch xmlns:a="http://schemas.openxmlformats.org/drawingml/2006/main"/>
        </p:blipFill>
        <p:spPr>
          <a:xfrm xmlns:a="http://schemas.openxmlformats.org/drawingml/2006/main">
            <a:off x="800928" y="400050"/>
            <a:ext cx="2017643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F52D6-31E2-4B58-9370-01230741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A Scalable Diagnostics Platform for Global Growth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233D6-E50A-4242-BC9F-6A8F690A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952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63E077-72FB-4A14-A180-28F169F6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4476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BCECF2"/>
                </a:solidFill>
              </a:defRPr>
            </a:pPr>
            <a:r>
              <a:rPr sz="1800" b="0" i="0">
                <a:solidFill>
                  <a:srgbClr val="BCECF2"/>
                </a:solidFill>
              </a:rPr>
              <a:t>Strategic partnership, localization and technology transfer.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C8444-B923-4EFA-846A-1F78D0176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visionbiotechnology.com</a:t>
            </a:r>
          </a:p>
        </p:txBody>
      </p:sp>
    </p:spTree>
    <p:extLst>
      <p:ext uri="{BB962C8B-B14F-4D97-AF65-F5344CB8AC3E}">
        <p14:creationId xmlns:p14="http://schemas.microsoft.com/office/powerpoint/2010/main" val="1308425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2ad65ed4644405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86649-636C-47FD-B664-804E833C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1D13E-C53D-4DDF-A930-3D306FFD2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INVESTMENT THESIS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F4FFF-7C94-48A8-B467-CE2195A5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The opportunity is a platform—not a single product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8C42DA-3256-45F0-905C-7CB1F558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3E031-976E-4E0E-BBBF-94250B50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Vision combines a diversified product base, connected instrument workflows, manufacturing know-how and regional localization models. Growth can be built through multiple, mutually reinforcing pathways.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0FD95-C27A-4982-A538-1DA0B652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D39926-16BF-4E14-9DE8-CB8301A7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558607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2CDD54-B758-4985-B86E-4C039D09A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OUR JOURNEY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AE799-2006-49A8-882D-A515F70B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Built through disciplined expansion, 2012–2026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7E3C15-EF6C-4720-B72F-F6FE7C32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56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CDB7EB-DBAD-405A-9F99-E606B6C6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B2A1B9-E3FA-4E57-A595-147DB8B8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33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F86F86-C9B6-408B-9E5E-D7111058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714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Founded in İstanbul, Kadıköy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D9309B-A847-4C73-A048-2F92EEC5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174485-CBA4-4658-B933-6522EED53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857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C8BECC-F563-415A-9B32-8B51DAB8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238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Domestic food-safety tests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976AA-8642-4D56-AB53-3F8FA53A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ED152-F6A2-4C14-9A1D-04827FA86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333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2018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FED5B7-B55E-419D-A652-A02645A4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714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IVD &amp; molecular diagnostics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7A5DE7-9B52-4047-847B-609A769F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50633-C3E6-4A66-8A2F-5E634BA7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57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2020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6E7659-7961-4753-ADBD-ED09CA85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238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COVID-19 RT-PCR &amp; exports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FE9E4E-D60B-4517-9CD2-B3206B69F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541787-AEBA-4BBB-8F4C-A6BEC2CC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333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2023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4C4991-68BE-4151-A51F-85C59B61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14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Veterinary diagnostics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7B0205-B497-4619-8DBD-6E02AFBB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C0E0B8-8732-4DB1-9294-5286CE4FE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3857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2026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F2BD5F-134F-432B-AE35-04D4F722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4238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Localization network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C14DF2-EB05-4CBC-BF70-63AFF2D06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A3382E-E6A1-4C19-97B2-E91957CB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500483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E1D9D1-E867-4436-B8F8-95654925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PRODUCT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BB841-852E-4091-AABB-E5213D3A3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Diversification spans the diagnostic value chain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ADA5C-C412-4D09-B909-D36C322E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1e4ffe7e544933"/>
          <a:stretch xmlns:a="http://schemas.openxmlformats.org/drawingml/2006/main"/>
        </p:blipFill>
        <p:spPr>
          <a:xfrm xmlns:a="http://schemas.openxmlformats.org/drawingml/2006/main">
            <a:off x="685800" y="2059781"/>
            <a:ext cx="3143250" cy="2357438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57FB8-5555-4960-830A-B431C4F0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Molecular &amp; extraction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4135DE-5C36-4EC9-9DEA-A27C5F0A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PCR, panels, LDT products and extraction.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04687985d54917"/>
          <a:stretch xmlns:a="http://schemas.openxmlformats.org/drawingml/2006/main"/>
        </p:blipFill>
        <p:spPr>
          <a:xfrm xmlns:a="http://schemas.openxmlformats.org/drawingml/2006/main">
            <a:off x="4495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A0D306-28DA-4F62-8F50-47FD7781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Immunodiagnostics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FA1951-BEA4-48A5-B3D8-F49767D5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LFA, FIA, ELISA and blood grouping.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212124a56f4cc1"/>
          <a:stretch xmlns:a="http://schemas.openxmlformats.org/drawingml/2006/main"/>
        </p:blipFill>
        <p:spPr>
          <a:xfrm xmlns:a="http://schemas.openxmlformats.org/drawingml/2006/main">
            <a:off x="7924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D5DBD8-5DA8-4BD8-893C-76A8A133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Adjacent applications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8755C0-8C31-4EB6-BCD0-6FE6A3DD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Veterinary, food safety, culture media and exosomes.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7E2D7B-A06D-437D-A085-743E3FC3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1D66EC-A618-43DE-9FFE-DA3B7170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66944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7B60C-BE05-40E2-A881-B64BCC5F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GLOBAL FOOTPRINT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28672-F36A-4A99-898F-9A27C09F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The network separates operating presence from future projects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463dafe88941b8"/>
          <a:stretch xmlns:a="http://schemas.openxmlformats.org/drawingml/2006/main"/>
        </p:blipFill>
        <p:spPr>
          <a:xfrm xmlns:a="http://schemas.openxmlformats.org/drawingml/2006/main">
            <a:off x="4000500" y="1594298"/>
            <a:ext cx="7620000" cy="4288529"/>
          </a:xfrm>
          <a:prstGeom xmlns:a="http://schemas.openxmlformats.org/drawingml/2006/main" prst="roundRect">
            <a:avLst>
              <a:gd name="adj" fmla="val 3711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0564E-4C0D-44A1-A5FB-78E68B05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ACTIVE / ESTABLISHED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3190D-AD2B-42E0-8076-3F4BA4D2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2667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Türkiye · Azerbaijan · Nigeria</a:t>
            </a:r>
          </a:p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Germany · United States · Romania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ED331-BA47-4E50-A7DA-225A2ABF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39A3E"/>
                </a:solidFill>
              </a:defRPr>
            </a:pPr>
            <a:r>
              <a:rPr sz="975" b="1" i="0">
                <a:solidFill>
                  <a:srgbClr val="F39A3E"/>
                </a:solidFill>
              </a:rPr>
              <a:t>UNDER DEVELOPMENT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FBA300-A821-404F-A32B-BEA9E8850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Saudi Arabia · Egypt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B89C4-2ADB-4301-B77F-998BC894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REGIONAL OFFICE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E2192E-6FD7-401E-9F27-2CF27090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Hong Kong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BB44D-1258-48FB-BEFD-3D1CD3F0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913556-93E6-4618-AC49-EF836565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11183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7342C3-214E-455E-A44F-B71AF2B1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84CB0-DF9A-4FAA-B0ED-E91661D4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An integrated model connects capability to market access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AE644E-63E5-473F-9FDD-A8B7EADA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33750"/>
            <a:ext cx="990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A17DD-BABB-44CF-AB02-B6576E61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2A610D-86E0-4AD3-A9DC-10349EC8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EA38FC-7376-4FDF-A192-D75E8CD30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R&amp;D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84A55-A205-4306-87A3-8979B867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2596C8-19C5-4B06-91C9-8AD5071D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B7C5F3-F2C1-4AD6-9AF5-37506314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Manufacturing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D1EFAD-3D3C-4945-9915-DE4BE61F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CDC03B-A8BD-4D68-8F89-5D589331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C259B5-84CF-4537-82A6-C8720B00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Quality &amp; registration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D8179A-92A3-4A88-9091-DAEDF73E5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500716-76C1-44A5-A00D-34473028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EF66DA-D9BC-4BD2-A973-EC0DDD46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Distribution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38E2B7-23A6-43DB-9F1D-EFB85151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1A8B91-24DF-4E37-8E71-44B6D778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EE07C6-2816-46C7-AE96-58979EC48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Technical support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18581C-97D3-46A6-9D17-B8BE7A66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B8C5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30C456-34EA-4743-88BA-FEC135F30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AD7B3D-A58E-4E72-BA05-9AFD2BA0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Localization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1C9547-CE2E-44D7-BEE7-2A5C70867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A457D2-81D5-47D5-9D7F-FA2A06E4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94966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1116BE-D3F6-40E1-AE06-C7EA968F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TECHNOLOGY CAPABILITIES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533685-C677-4B7C-936C-2EA57BB7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Manufacturing capability is reinforced by an instrument ecosystem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F809F-FE04-4F89-AFC5-BD10384F0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f36764f584731"/>
          <a:stretch xmlns:a="http://schemas.openxmlformats.org/drawingml/2006/main"/>
        </p:blipFill>
        <p:spPr>
          <a:xfrm xmlns:a="http://schemas.openxmlformats.org/drawingml/2006/main">
            <a:off x="685800" y="2353991"/>
            <a:ext cx="3143250" cy="1769018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223A48-73ED-422F-B686-B15C732B7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Kit production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5CCC62-C985-4BF3-8121-56D9A03D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Molecular and immunodiagnostic product families.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66d4eb8bfe44df"/>
          <a:stretch xmlns:a="http://schemas.openxmlformats.org/drawingml/2006/main"/>
        </p:blipFill>
        <p:spPr>
          <a:xfrm xmlns:a="http://schemas.openxmlformats.org/drawingml/2006/main">
            <a:off x="4371777" y="2047875"/>
            <a:ext cx="2629297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4219A-47F5-4ADD-8468-94F49C300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Automation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B8A6EE-8892-4CF4-B899-0AE37C2E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VIS-MAG 32/96 and laboratory systems.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65f26e86a84a35"/>
          <a:stretch xmlns:a="http://schemas.openxmlformats.org/drawingml/2006/main"/>
        </p:blipFill>
        <p:spPr>
          <a:xfrm xmlns:a="http://schemas.openxmlformats.org/drawingml/2006/main">
            <a:off x="7924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B55DE8-F962-42A1-8C9D-CF757BC5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Workflow integration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FB676F-CB00-4527-952D-70F0C679E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PCR, extraction and blood-grouping solutions.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C63FB-E693-4A82-A0C8-BE9B5BED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0E40A-DA95-48B9-B6FC-4897D699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816537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8f93b2a16434f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C427E-80C9-433F-9C72-E4F294A2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411119-1512-4A26-AC43-2875C49F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QUALITY &amp; REGULATORY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CE26D-CB4E-421C-A601-1493E510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Regulatory development creates durable operating capability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7AA30-C57B-40AF-92CF-0E0EA2EA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061EC5-ECF1-4E80-A187-5756C2FC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Clinical evaluation, product documentation, quality systems and CE-IVDR development are treated as long-term platform assets. No completion claim is made beyond documented status.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BF48F3-A2E9-4DE6-A38E-E17559E1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B2A86-66CD-4435-A331-E604CE57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375133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B65E91-EEEC-418A-9324-D91DD163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MULTIPLE GROWTH ENGINES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F9A77-4C9D-4708-8189-206D203A7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Growth can come from several engines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1B0B7-68E0-44C7-9E95-3FE34985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100FB1-AA95-4AAB-94C4-E3CDDBC4B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FBA7E-394D-4DED-A6BE-6A1E3ED1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1717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Portfolio expansion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8642F-B79C-4E4B-8EF2-3594B4ED8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1907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Add registered product families through existing channels.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A726D1-CD28-4BDE-A819-A9C28566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A31532-27CD-4C3B-B1E1-E33642CA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14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New regions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E5282-B965-46A2-AB0D-5DDC09B9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9337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Develop distributor and institutional market access.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E5EAD3-6BFA-4DAC-B800-480CCD22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0F204D-3EBB-49EE-8754-E5B5C425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576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OEM &amp; private label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3A730C-E918-4AD5-8011-768A24E86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6766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Use manufacturing capability in partner-led commercial models.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52D0C-5C78-454A-B7B3-94A3844B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196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D06F87-78E6-4111-AAE2-D8522A8AB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005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Localization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49B0A1-B9B7-43AB-9D8C-45C78B47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4196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Build regional production and technology-transfer platforms.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07FC9-4AF2-4955-BCC4-43418C6C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C1B8B0-3D15-459A-ABF0-0F74C9F2A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7521430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f46593e294b91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B77EC-452D-4868-BA6A-24D4BEFA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E9F23-2767-49A3-867A-3635D6CF8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LOCALIZATION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0D935-0E5E-4CF3-90A5-D674ECD4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Localization turns market access into industrial capability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5388FE-AEBC-44B5-A87C-1E3E652E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7599F-9625-4AF4-B371-3D8B34E6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A qualified local partner can combine Vision-branded products, facility and line planning, technology transfer, training and quality systems within a structured project framework.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1F92F-518B-485C-81F0-51D2CE56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C8F215-3DD8-4B6A-96D2-AB16862E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162020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24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B19C63-D5BA-4233-BE8B-DFF7CB09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PARTNERSHIP STRUCTURES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F5503-9039-455D-97E2-BF70FAB3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Partnership structures can match strategic intent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7E9ECD-207B-48CF-85E3-5A905B53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60D0DC-2212-499D-BA78-DB23BE83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27D77-4431-46FF-B52F-AD65132C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1717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Joint venture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9B5BB-098E-4E47-96D2-8EE0834C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1907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C5D8E7"/>
                </a:solidFill>
              </a:defRPr>
            </a:pPr>
            <a:r>
              <a:rPr sz="1275" b="0" i="0">
                <a:solidFill>
                  <a:srgbClr val="C5D8E7"/>
                </a:solidFill>
              </a:rPr>
              <a:t>Shared operating platform for a defined region or product scope.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8D03EE-45F5-40F2-B941-731DDAA3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A8333-3176-4544-872B-A10E1D79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14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Licensing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E33539-60F8-4360-88D4-1F7FEE22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9337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C5D8E7"/>
                </a:solidFill>
              </a:defRPr>
            </a:pPr>
            <a:r>
              <a:rPr sz="1275" b="0" i="0">
                <a:solidFill>
                  <a:srgbClr val="C5D8E7"/>
                </a:solidFill>
              </a:rPr>
              <a:t>Controlled access to products, know-how or market rights.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46212C-D777-4DCE-9181-73D5CD58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0BF931-BC3F-4E8B-AD78-A4537DA1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576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Regional manufacturing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C56AC3-600D-40FF-AAE3-3C3DC3EF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6766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C5D8E7"/>
                </a:solidFill>
              </a:defRPr>
            </a:pPr>
            <a:r>
              <a:rPr sz="1275" b="0" i="0">
                <a:solidFill>
                  <a:srgbClr val="C5D8E7"/>
                </a:solidFill>
              </a:rPr>
              <a:t>Local production under agreed quality and technical systems.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0C440B-BC43-4093-B13B-64B1161B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196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D6960D-D3BB-4D7E-A8D7-942545BD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005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Strategic investment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ACC01-EBA0-4C97-87D5-E6D0C227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4196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C5D8E7"/>
                </a:solidFill>
              </a:defRPr>
            </a:pPr>
            <a:r>
              <a:rPr sz="1275" b="0" i="0">
                <a:solidFill>
                  <a:srgbClr val="C5D8E7"/>
                </a:solidFill>
              </a:rPr>
              <a:t>Capital aligned with defined expansion and capability milestones.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2E83D8-A4CC-4058-8878-4C69F5346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FB263-416C-49C2-8E83-D4597536F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5050690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2777BB-91A4-433D-AE6C-E08827744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REGIONAL EXPANSION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744AA3-1BBF-4D0A-8F9B-699816407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Regional strategies require different operating models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4515B-1F91-4C82-8E42-66270AAFD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53BF0-3411-4E0B-B597-6A1C3802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CC6FD2-52A6-4E29-900B-21F5248D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1717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Africa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FCFB4A-D69B-4E69-B8BD-928FF528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1907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Localization, public-health readiness and regional supply capability.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A33C76-6C5B-4C41-98D6-49C968C0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3A0F6A-BCBD-436A-A4E5-8C1FA25D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14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Middle East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E294C-333D-465C-84FA-8BFEA4CC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9337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Local content, technology transfer and institutional market development.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FB979-64BE-4455-850C-75F1FD75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C1787-5E83-4350-B367-53507339E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576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Europe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631346-2569-4E0D-B771-97EB44A5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6766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Regulatory development, distribution and specialized partnerships.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A7F00E-320F-4C4F-8D24-A680878A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196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592549-EE3B-4D82-B764-C16711B6F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005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Americas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75EEFF-60F6-445F-988C-D6DA7B5E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4196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Commercial partnerships, localized portfolios and workflow deployment.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3A273F-9462-456B-BD6D-E4BC7D54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0044AF-BF87-4E5D-B2F5-503E4F23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46988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181B7-D2B8-4A94-9B8F-C5042465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PLATFORM SYNERGY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E9FBA-C4FA-4CB5-BBC3-0DF16BEC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Platform components reinforce one another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D4C4A9-5972-43AD-90D4-AD3DF1A8F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e2c8c46834a6a"/>
          <a:stretch xmlns:a="http://schemas.openxmlformats.org/drawingml/2006/main"/>
        </p:blipFill>
        <p:spPr>
          <a:xfrm xmlns:a="http://schemas.openxmlformats.org/drawingml/2006/main">
            <a:off x="685800" y="2059781"/>
            <a:ext cx="3143250" cy="2357438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5A02A0-B872-4FA8-8713-B03D089D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Tests drive workflows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C31E8B-96BD-488C-A129-AA96B72A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PCR, rapid, immunoassay and blood grouping.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2bd2dc8bdb4618"/>
          <a:stretch xmlns:a="http://schemas.openxmlformats.org/drawingml/2006/main"/>
        </p:blipFill>
        <p:spPr>
          <a:xfrm xmlns:a="http://schemas.openxmlformats.org/drawingml/2006/main">
            <a:off x="4495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EB54A6-A9F2-435F-8F7A-FC075DD8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Systems create continuity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AE009-2540-4555-9802-3F58B1C7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Extraction and instrument platforms support repeat use.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91a48866e149b4"/>
          <a:stretch xmlns:a="http://schemas.openxmlformats.org/drawingml/2006/main"/>
        </p:blipFill>
        <p:spPr>
          <a:xfrm xmlns:a="http://schemas.openxmlformats.org/drawingml/2006/main">
            <a:off x="7543800" y="2353991"/>
            <a:ext cx="3143250" cy="1769018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6CF1D2-DD01-4671-B2AA-0E2DBC5F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Localization deepens value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0EB50-BFFB-45CC-9E06-D5E098B4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Training, quality and production expand regional capability.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FD74D9-622F-41FF-BFF1-494CBB07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AF63FF-963A-40DF-94CF-3AD83F66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8652182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93D6B7-4169-46F0-9E5B-27486E1CB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STRATEGIC ADVANTAGES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4AA80A-006F-456F-A97F-39EB21516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Strategic advantages are operational—not hypothetical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D845A8-B79C-46AA-B5DF-0157F41A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A10B5B-0861-4F25-86B6-BE78B9E0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B6E41-50FD-4BEA-9941-D3D62C9B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1717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Diversified portfolio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572AE-BC13-4FCD-8CC7-4B56FD00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1907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Fourteen categories reduce dependence on a single modality.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190A30-5FD4-4DEE-B44F-20507179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598749-4E91-4AC6-9C1A-B1102FDF7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14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Technical adaptability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A4EA4F-D563-4D97-96AD-93159BE70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9337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Products and workflows can be configured for different market needs.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1713FB-240F-49E0-A590-D196015F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C125D9-615C-4877-BDDA-BC04A391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576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Localization 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C683BC-C31B-4995-9D1E-2AAD81CA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6766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The model includes facility, transfer, training and quality support.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A32408-55B6-4730-B923-850AF7FC1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196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B03925-D2DD-4256-A8FD-CFEE95B8B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005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Clear status discipline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26F3DE-5A9B-4DD3-B934-BAEE3B90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4196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Operating entities and development projects are presented separately.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DCB69-C1E3-4487-9D26-37331B55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C9B972-C45C-4492-8548-22430867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75074036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26D299-7510-42C7-9F61-F76DBD76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VALUE CREATION ROADMAP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DB9A6-97D1-4632-86C1-DBD59FE0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Value creation progresses through capability milestones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7F289-52AC-478D-B043-07E54377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33750"/>
            <a:ext cx="990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16EC65-1665-4B53-9CD0-394D9AA1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E7C30-F8D3-4704-AC9E-B551E3019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BD5EE-F85D-4BEA-B4AD-972940BE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Strengthen core portfolio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6F591-1CFC-47A3-9741-6C56E0C6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71173-E44F-4410-9A8B-DA563B6E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197518-863B-42E0-8399-7F583765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Deepen registrations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270E4-A8F3-4A31-9BAD-205B3806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6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1E6007-6F9A-4FA9-B6E0-6D365C14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3B7FB-1AC3-44FC-A4DF-4210AE4B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Scale partner channels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DB88F-D606-496E-8CD2-4F82FB93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7362CF-68FC-412D-B2BC-00A628D8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8796BE-E5F2-4EAC-B524-05923FFC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Localize production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296774-9C71-4001-AB1E-14E1F432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B8C5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2EBC60-D0D7-4BF6-A26A-AFC3E9EE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E08DD-001C-46B1-AF56-1AB678C4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Expand regional platforms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684979-A299-40D5-BF8D-50759124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6C56F4-3BF6-4D68-804D-D4E39AC7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06494603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d06e84d1744e3f"/>
          <a:srcRect xmlns:a="http://schemas.openxmlformats.org/drawingml/2006/main" l="22636" t="0" r="226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099DB-D72E-4D49-BEBD-9C952686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F2F0E-F7EE-4968-9CB6-1DD0D1A4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PARTNERSHIP OPPORTUNITY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AF6C00-4BBD-4549-A50B-4F8080F7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Partners can enter at several points in the platform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BF217-93BD-4AC8-96C2-8C2C7A3E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1B4ED5-A5B9-41E1-A4EE-6A39D401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Strategic participation may focus on distribution, product registration, manufacturing infrastructure, technology transfer, regional operations or long-term platform investment.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31E235-5B6F-4EB8-84C1-E7589D45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E92C76-0747-428B-8FA3-BD8E9EA8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95318471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624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D30CD5-61A3-4F79-AFBD-88253FB5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1CC95-1687-443B-9FF6-E5CC02A5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714500"/>
            <a:ext cx="1009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Build the Next Regional Diagnostics Platform with 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C8727F-8124-4B21-A718-13BDC137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143250"/>
            <a:ext cx="8001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BCECF2"/>
                </a:solidFill>
              </a:defRPr>
            </a:pPr>
            <a:r>
              <a:rPr sz="1800" b="0" i="0">
                <a:solidFill>
                  <a:srgbClr val="BCECF2"/>
                </a:solidFill>
              </a:rPr>
              <a:t>A partnership framework grounded in products, quality systems and local capability.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764E1D-D1D3-4CCB-8673-4314BD06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238625"/>
            <a:ext cx="1905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458097-6287-4FAD-9515-B96D8F50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8101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info@visionbiotechnology.com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B792E-7451-4E9A-861A-220FFF12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219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BCECF2"/>
                </a:solidFill>
              </a:defRPr>
            </a:pPr>
            <a:r>
              <a:rPr sz="1350" b="0" i="0">
                <a:solidFill>
                  <a:srgbClr val="BCECF2"/>
                </a:solidFill>
              </a:rPr>
              <a:t>visionbiotechnology.com</a:t>
            </a:r>
          </a:p>
        </p:txBody>
      </p:sp>
    </p:spTree>
    <p:extLst>
      <p:ext uri="{BB962C8B-B14F-4D97-AF65-F5344CB8AC3E}">
        <p14:creationId xmlns:p14="http://schemas.microsoft.com/office/powerpoint/2010/main" val="790913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2026-08-16T17:50:47.2880000Z</dcterms:created>
  <dcterms:modified xsi:type="dcterms:W3CDTF">2026-08-16T17:50:47.2880000Z</dcterms:modified>
</coreProperties>
</file>