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c742c9a9bb040c9" /><Relationship Type="http://schemas.openxmlformats.org/officeDocument/2006/relationships/extended-properties" Target="/docProps/app.xml" Id="R3e6226e747c84a2e" /><Relationship Type="http://schemas.openxmlformats.org/officeDocument/2006/relationships/officeDocument" Target="/ppt/presentation.xml" Id="R1323bf61294f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72a71189d4eb0"/>
  </p:sldMasterIdLst>
  <p:notesMasterIdLst>
    <p:notesMasterId xmlns:r="http://schemas.openxmlformats.org/officeDocument/2006/relationships" r:id="Re5b5264927dc41c3"/>
  </p:notesMasterIdLst>
  <p:sldIdLst>
    <p:sldId xmlns:r="http://schemas.openxmlformats.org/officeDocument/2006/relationships" id="256" r:id="Rb588e6c696884585"/>
    <p:sldId xmlns:r="http://schemas.openxmlformats.org/officeDocument/2006/relationships" id="257" r:id="R3084822a55be42c1"/>
    <p:sldId xmlns:r="http://schemas.openxmlformats.org/officeDocument/2006/relationships" id="258" r:id="Rabef1ea1eda44050"/>
    <p:sldId xmlns:r="http://schemas.openxmlformats.org/officeDocument/2006/relationships" id="259" r:id="Rb4b08675d0654aa0"/>
    <p:sldId xmlns:r="http://schemas.openxmlformats.org/officeDocument/2006/relationships" id="260" r:id="R5c4e85a34cb04330"/>
    <p:sldId xmlns:r="http://schemas.openxmlformats.org/officeDocument/2006/relationships" id="261" r:id="R5f70b6b795a94630"/>
    <p:sldId xmlns:r="http://schemas.openxmlformats.org/officeDocument/2006/relationships" id="262" r:id="R482eca4efc184482"/>
    <p:sldId xmlns:r="http://schemas.openxmlformats.org/officeDocument/2006/relationships" id="263" r:id="Rc89303d9172e46be"/>
    <p:sldId xmlns:r="http://schemas.openxmlformats.org/officeDocument/2006/relationships" id="264" r:id="Rb7932cec98c4490f"/>
    <p:sldId xmlns:r="http://schemas.openxmlformats.org/officeDocument/2006/relationships" id="265" r:id="R0da78792632241ce"/>
    <p:sldId xmlns:r="http://schemas.openxmlformats.org/officeDocument/2006/relationships" id="266" r:id="R43de25bc75ee4dec"/>
    <p:sldId xmlns:r="http://schemas.openxmlformats.org/officeDocument/2006/relationships" id="267" r:id="Ree3d40f1b7704392"/>
    <p:sldId xmlns:r="http://schemas.openxmlformats.org/officeDocument/2006/relationships" id="268" r:id="R1708c85be47b460f"/>
    <p:sldId xmlns:r="http://schemas.openxmlformats.org/officeDocument/2006/relationships" id="269" r:id="R34341617ad534098"/>
    <p:sldId xmlns:r="http://schemas.openxmlformats.org/officeDocument/2006/relationships" id="270" r:id="R9129ffabd6224d19"/>
    <p:sldId xmlns:r="http://schemas.openxmlformats.org/officeDocument/2006/relationships" id="271" r:id="Rf56a45bce9364a8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7a285555b894e6e" /><Relationship Type="http://schemas.openxmlformats.org/officeDocument/2006/relationships/slideMaster" Target="/ppt/slideMasters/slideMaster1.xml" Id="Rfc872a71189d4eb0" /><Relationship Type="http://schemas.openxmlformats.org/officeDocument/2006/relationships/notesMaster" Target="/ppt/notesMasters/notesMaster1.xml" Id="Re5b5264927dc41c3" /><Relationship Type="http://schemas.openxmlformats.org/officeDocument/2006/relationships/presProps" Target="/ppt/presProps.xml" Id="R1e7d5da191594a85" /><Relationship Type="http://schemas.openxmlformats.org/officeDocument/2006/relationships/tableStyles" Target="/ppt/tableStyles.xml" Id="R6875026b2ad143c2" /><Relationship Type="http://schemas.openxmlformats.org/officeDocument/2006/relationships/slide" Target="/ppt/slides/slide1.xml" Id="Rb588e6c696884585" /><Relationship Type="http://schemas.openxmlformats.org/officeDocument/2006/relationships/slide" Target="/ppt/slides/slide2.xml" Id="R3084822a55be42c1" /><Relationship Type="http://schemas.openxmlformats.org/officeDocument/2006/relationships/slide" Target="/ppt/slides/slide3.xml" Id="Rabef1ea1eda44050" /><Relationship Type="http://schemas.openxmlformats.org/officeDocument/2006/relationships/slide" Target="/ppt/slides/slide4.xml" Id="Rb4b08675d0654aa0" /><Relationship Type="http://schemas.openxmlformats.org/officeDocument/2006/relationships/slide" Target="/ppt/slides/slide5.xml" Id="R5c4e85a34cb04330" /><Relationship Type="http://schemas.openxmlformats.org/officeDocument/2006/relationships/slide" Target="/ppt/slides/slide6.xml" Id="R5f70b6b795a94630" /><Relationship Type="http://schemas.openxmlformats.org/officeDocument/2006/relationships/slide" Target="/ppt/slides/slide7.xml" Id="R482eca4efc184482" /><Relationship Type="http://schemas.openxmlformats.org/officeDocument/2006/relationships/slide" Target="/ppt/slides/slide8.xml" Id="Rc89303d9172e46be" /><Relationship Type="http://schemas.openxmlformats.org/officeDocument/2006/relationships/slide" Target="/ppt/slides/slide9.xml" Id="Rb7932cec98c4490f" /><Relationship Type="http://schemas.openxmlformats.org/officeDocument/2006/relationships/slide" Target="/ppt/slides/slide10.xml" Id="R0da78792632241ce" /><Relationship Type="http://schemas.openxmlformats.org/officeDocument/2006/relationships/slide" Target="/ppt/slides/slide11.xml" Id="R43de25bc75ee4dec" /><Relationship Type="http://schemas.openxmlformats.org/officeDocument/2006/relationships/slide" Target="/ppt/slides/slide12.xml" Id="Ree3d40f1b7704392" /><Relationship Type="http://schemas.openxmlformats.org/officeDocument/2006/relationships/slide" Target="/ppt/slides/slide13.xml" Id="R1708c85be47b460f" /><Relationship Type="http://schemas.openxmlformats.org/officeDocument/2006/relationships/slide" Target="/ppt/slides/slide14.xml" Id="R34341617ad534098" /><Relationship Type="http://schemas.openxmlformats.org/officeDocument/2006/relationships/slide" Target="/ppt/slides/slide15.xml" Id="R9129ffabd6224d19" /><Relationship Type="http://schemas.openxmlformats.org/officeDocument/2006/relationships/slide" Target="/ppt/slides/slide16.xml" Id="Rf56a45bce9364a8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9008cbf25af4a4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bc018a680424993" /><Relationship Type="http://schemas.openxmlformats.org/officeDocument/2006/relationships/notesMaster" Target="/ppt/notesMasters/notesMaster1.xml" Id="Rfaf73a739d2744f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20f0a312f134b46" /><Relationship Type="http://schemas.openxmlformats.org/officeDocument/2006/relationships/notesMaster" Target="/ppt/notesMasters/notesMaster1.xml" Id="Re785513b231a4e7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7b48586d7da4ab0" /><Relationship Type="http://schemas.openxmlformats.org/officeDocument/2006/relationships/notesMaster" Target="/ppt/notesMasters/notesMaster1.xml" Id="R3f7a7c2606f44be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4219e0dce29402b" /><Relationship Type="http://schemas.openxmlformats.org/officeDocument/2006/relationships/notesMaster" Target="/ppt/notesMasters/notesMaster1.xml" Id="R33cbc31945564af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25708d85556439a" /><Relationship Type="http://schemas.openxmlformats.org/officeDocument/2006/relationships/notesMaster" Target="/ppt/notesMasters/notesMaster1.xml" Id="Rfd24b71c30f042f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24acb0bbf874d88" /><Relationship Type="http://schemas.openxmlformats.org/officeDocument/2006/relationships/notesMaster" Target="/ppt/notesMasters/notesMaster1.xml" Id="Raaf9dfc6a004438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565e669ba284a32" /><Relationship Type="http://schemas.openxmlformats.org/officeDocument/2006/relationships/notesMaster" Target="/ppt/notesMasters/notesMaster1.xml" Id="Rb2e43b43967d41e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4fcc4d27c3f479c" /><Relationship Type="http://schemas.openxmlformats.org/officeDocument/2006/relationships/notesMaster" Target="/ppt/notesMasters/notesMaster1.xml" Id="R45ee86dba1144d0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7ab2238a2364536" /><Relationship Type="http://schemas.openxmlformats.org/officeDocument/2006/relationships/notesMaster" Target="/ppt/notesMasters/notesMaster1.xml" Id="R9a5271e367f849c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8276dbeab394501" /><Relationship Type="http://schemas.openxmlformats.org/officeDocument/2006/relationships/notesMaster" Target="/ppt/notesMasters/notesMaster1.xml" Id="Rae62abff5b754f0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8526aa953414f6a" /><Relationship Type="http://schemas.openxmlformats.org/officeDocument/2006/relationships/notesMaster" Target="/ppt/notesMasters/notesMaster1.xml" Id="R51ebdd57a29f442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2df29a200ac49aa" /><Relationship Type="http://schemas.openxmlformats.org/officeDocument/2006/relationships/notesMaster" Target="/ppt/notesMasters/notesMaster1.xml" Id="R4662283fa5e240b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6344601b60c4bc0" /><Relationship Type="http://schemas.openxmlformats.org/officeDocument/2006/relationships/notesMaster" Target="/ppt/notesMasters/notesMaster1.xml" Id="Recf0c8acfd1146a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c19ffd78256423d" /><Relationship Type="http://schemas.openxmlformats.org/officeDocument/2006/relationships/notesMaster" Target="/ppt/notesMasters/notesMaster1.xml" Id="R7b85a1152dc0423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9bc275732e14e2f" /><Relationship Type="http://schemas.openxmlformats.org/officeDocument/2006/relationships/notesMaster" Target="/ppt/notesMasters/notesMaster1.xml" Id="Ra00faf012de64b4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0a84488eddb4939" /><Relationship Type="http://schemas.openxmlformats.org/officeDocument/2006/relationships/notesMaster" Target="/ppt/notesMasters/notesMaster1.xml" Id="R349fbb66b48842c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Vision Biotechnology website and project content: https://www.visionbiotechnology.com/</a:t>
            </a:r>
          </a:p>
          <a:p xmlns:a="http://schemas.openxmlformats.org/drawingml/2006/main">
            <a:r>
              <a:t>- Vision Biotechnology 2026 catalog (user supplied)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4cdf27b574bc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abef9bac415456e" /><Relationship Type="http://schemas.openxmlformats.org/officeDocument/2006/relationships/slideLayout" Target="/ppt/slideLayouts/slideLayout1.xml" Id="R3b4d6de62fbe49e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d6de62fbe49e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f6509ce5d4279" /><Relationship Type="http://schemas.openxmlformats.org/officeDocument/2006/relationships/image" Target="/ppt/media/image.png" Id="Rf7e935c00bd84ec6" /><Relationship Type="http://schemas.openxmlformats.org/officeDocument/2006/relationships/image" Target="/ppt/media/image2.png" Id="Rf4c7d3553641488e" /><Relationship Type="http://schemas.openxmlformats.org/officeDocument/2006/relationships/notesSlide" Target="/ppt/notesSlides/notesSlide1.xml" Id="Radc6b144c079485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adf6be9454301" /><Relationship Type="http://schemas.openxmlformats.org/officeDocument/2006/relationships/notesSlide" Target="/ppt/notesSlides/notesSlide10.xml" Id="R807dcc84b87648a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d39f9fd2142c4" /><Relationship Type="http://schemas.openxmlformats.org/officeDocument/2006/relationships/image" Target="/ppt/media/image14.png" Id="Rb334b9d5ad8c4f72" /><Relationship Type="http://schemas.openxmlformats.org/officeDocument/2006/relationships/notesSlide" Target="/ppt/notesSlides/notesSlide11.xml" Id="Rf090545333894a9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8fc1e08da4305" /><Relationship Type="http://schemas.openxmlformats.org/officeDocument/2006/relationships/image" Target="/ppt/media/image15.png" Id="R30267f347643427d" /><Relationship Type="http://schemas.openxmlformats.org/officeDocument/2006/relationships/notesSlide" Target="/ppt/notesSlides/notesSlide12.xml" Id="R89bc2e74967a4c8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ea6df14d34391" /><Relationship Type="http://schemas.openxmlformats.org/officeDocument/2006/relationships/notesSlide" Target="/ppt/notesSlides/notesSlide13.xml" Id="R452c9216f69d480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b021dce614b67" /><Relationship Type="http://schemas.openxmlformats.org/officeDocument/2006/relationships/notesSlide" Target="/ppt/notesSlides/notesSlide14.xml" Id="Rf448167f6b16446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e8fa4cb914193" /><Relationship Type="http://schemas.openxmlformats.org/officeDocument/2006/relationships/image" Target="/ppt/media/image16.png" Id="Rf120d0d72f594174" /><Relationship Type="http://schemas.openxmlformats.org/officeDocument/2006/relationships/notesSlide" Target="/ppt/notesSlides/notesSlide15.xml" Id="R2bc734dbd5b4409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77264ed484d00" /><Relationship Type="http://schemas.openxmlformats.org/officeDocument/2006/relationships/notesSlide" Target="/ppt/notesSlides/notesSlide16.xml" Id="R32e7994ebcc0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cf6adc2cc4b80" /><Relationship Type="http://schemas.openxmlformats.org/officeDocument/2006/relationships/image" Target="/ppt/media/image3.png" Id="Rc6a813847f14452a" /><Relationship Type="http://schemas.openxmlformats.org/officeDocument/2006/relationships/notesSlide" Target="/ppt/notesSlides/notesSlide2.xml" Id="R42f65acb5325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3abb6e1ba45ce" /><Relationship Type="http://schemas.openxmlformats.org/officeDocument/2006/relationships/notesSlide" Target="/ppt/notesSlides/notesSlide3.xml" Id="Rd37773d53eb3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b269693af4f2c" /><Relationship Type="http://schemas.openxmlformats.org/officeDocument/2006/relationships/image" Target="/ppt/media/image4.png" Id="Re89f04dfe9204a47" /><Relationship Type="http://schemas.openxmlformats.org/officeDocument/2006/relationships/image" Target="/ppt/media/image5.png" Id="Rda6f6879b53f49ef" /><Relationship Type="http://schemas.openxmlformats.org/officeDocument/2006/relationships/image" Target="/ppt/media/image.jpeg" Id="R552867ec69204ea9" /><Relationship Type="http://schemas.openxmlformats.org/officeDocument/2006/relationships/notesSlide" Target="/ppt/notesSlides/notesSlide4.xml" Id="R5ff5a8866423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3cd3fa3fe4792" /><Relationship Type="http://schemas.openxmlformats.org/officeDocument/2006/relationships/notesSlide" Target="/ppt/notesSlides/notesSlide5.xml" Id="R4b15f7024943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bcdc5ba4e437a" /><Relationship Type="http://schemas.openxmlformats.org/officeDocument/2006/relationships/image" Target="/ppt/media/image6.png" Id="Raf96de8862ce4567" /><Relationship Type="http://schemas.openxmlformats.org/officeDocument/2006/relationships/image" Target="/ppt/media/image7.png" Id="R333b31ec48a949ac" /><Relationship Type="http://schemas.openxmlformats.org/officeDocument/2006/relationships/image" Target="/ppt/media/image2.jpeg" Id="R4b26b268b4884d3e" /><Relationship Type="http://schemas.openxmlformats.org/officeDocument/2006/relationships/notesSlide" Target="/ppt/notesSlides/notesSlide6.xml" Id="Rb12ca9bf380a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5796b5e93446b" /><Relationship Type="http://schemas.openxmlformats.org/officeDocument/2006/relationships/image" Target="/ppt/media/image8.png" Id="R805e78dafe01473a" /><Relationship Type="http://schemas.openxmlformats.org/officeDocument/2006/relationships/image" Target="/ppt/media/image9.png" Id="R577ce85042b44c50" /><Relationship Type="http://schemas.openxmlformats.org/officeDocument/2006/relationships/image" Target="/ppt/media/image10.png" Id="R247872721c6c452a" /><Relationship Type="http://schemas.openxmlformats.org/officeDocument/2006/relationships/notesSlide" Target="/ppt/notesSlides/notesSlide7.xml" Id="R331aa0134ddd455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7d1d097c947c4" /><Relationship Type="http://schemas.openxmlformats.org/officeDocument/2006/relationships/image" Target="/ppt/media/image11.png" Id="Re56d197cbcc248c5" /><Relationship Type="http://schemas.openxmlformats.org/officeDocument/2006/relationships/image" Target="/ppt/media/image12.png" Id="Rea6680de17ca49f5" /><Relationship Type="http://schemas.openxmlformats.org/officeDocument/2006/relationships/image" Target="/ppt/media/image13.png" Id="Rb61f0f2f198544c4" /><Relationship Type="http://schemas.openxmlformats.org/officeDocument/2006/relationships/notesSlide" Target="/ppt/notesSlides/notesSlide8.xml" Id="Ra0e37b00fa1e4fc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11e7115b34275" /><Relationship Type="http://schemas.openxmlformats.org/officeDocument/2006/relationships/image" Target="/ppt/media/image3.jpeg" Id="R9f3fb3c113484fa3" /><Relationship Type="http://schemas.openxmlformats.org/officeDocument/2006/relationships/notesSlide" Target="/ppt/notesSlides/notesSlide9.xml" Id="Rd037cdb75bab4d0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24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e935c00bd84ec6"/>
          <a:srcRect xmlns:a="http://schemas.openxmlformats.org/drawingml/2006/main" l="20883" t="0" r="2088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95875" y="0"/>
            <a:ext cx="7096125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A7F823D-8B7D-4B7E-B75F-E515D71FA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24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3ED3EE-C043-4754-90C2-F99FEA836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0"/>
            <a:ext cx="23812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c7d3553641488e"/>
          <a:stretch xmlns:a="http://schemas.openxmlformats.org/drawingml/2006/main"/>
        </p:blipFill>
        <p:spPr>
          <a:xfrm xmlns:a="http://schemas.openxmlformats.org/drawingml/2006/main">
            <a:off x="800928" y="400050"/>
            <a:ext cx="2017643" cy="5524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E48290-BF74-4DFF-922C-513789C4F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4953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A Stronger Diagnostic Portfolio for Your Market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8AEFAB-B362-482C-82C8-7C2E3C076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29050"/>
            <a:ext cx="952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C6F622-29B8-451D-B468-0D53A6B16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4476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BCECF2"/>
                </a:solidFill>
              </a:defRPr>
            </a:pPr>
            <a:r>
              <a:rPr sz="1800" b="0" i="0">
                <a:solidFill>
                  <a:srgbClr val="BCECF2"/>
                </a:solidFill>
              </a:rPr>
              <a:t>Products, systems and support designed to grow together.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6890CC-CDD9-4759-B7C4-C674E1EDD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57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visionbiotechnology.com</a:t>
            </a:r>
          </a:p>
        </p:txBody>
      </p:sp>
    </p:spTree>
    <p:extLst>
      <p:ext uri="{BB962C8B-B14F-4D97-AF65-F5344CB8AC3E}">
        <p14:creationId xmlns:p14="http://schemas.microsoft.com/office/powerpoint/2010/main" val="164886930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24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C0199B-4A91-4C7C-88EF-497F51877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EB8C5"/>
                </a:solidFill>
              </a:defRPr>
            </a:pPr>
            <a:r>
              <a:rPr sz="975" b="1" i="0">
                <a:solidFill>
                  <a:srgbClr val="1EB8C5"/>
                </a:solidFill>
              </a:rPr>
              <a:t>COMMERCIAL FLEXIBILITY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C281C8-94E0-4939-944A-4752553DE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04875"/>
            <a:ext cx="9525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Commercial models adapt to the market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304C46-9CC4-4574-985E-8FBDBE69F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9048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BF1B60-1B0F-4E57-A88A-FCF92D699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907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EB8C5"/>
                </a:solidFill>
              </a:defRPr>
            </a:pPr>
            <a:r>
              <a:rPr sz="1125" b="1" i="0">
                <a:solidFill>
                  <a:srgbClr val="1EB8C5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1DC1F2-397E-418F-93AA-32B2C0528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1717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Distribution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F81B15-FB20-4EE0-87D3-6CD164D03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2190750"/>
            <a:ext cx="5476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5D8E7"/>
                </a:solidFill>
              </a:defRPr>
            </a:pPr>
            <a:r>
              <a:rPr sz="1275" b="0" i="0">
                <a:solidFill>
                  <a:srgbClr val="C5D8E7"/>
                </a:solidFill>
              </a:rPr>
              <a:t>Country or territory-focused portfolio development.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8A6C24-4944-4141-8A69-E93C7DABE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337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EB8C5"/>
                </a:solidFill>
              </a:defRPr>
            </a:pPr>
            <a:r>
              <a:rPr sz="1125" b="1" i="0">
                <a:solidFill>
                  <a:srgbClr val="1EB8C5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0A14CE-FD39-4109-AA1D-A12AC4576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9146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OEM / private label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37E143-144B-4739-90CB-49DD9D8E1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2933700"/>
            <a:ext cx="5476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5D8E7"/>
                </a:solidFill>
              </a:defRPr>
            </a:pPr>
            <a:r>
              <a:rPr sz="1275" b="0" i="0">
                <a:solidFill>
                  <a:srgbClr val="C5D8E7"/>
                </a:solidFill>
              </a:rPr>
              <a:t>Defined product groups aligned with local brand strategy.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0488862-04FD-4447-A986-1F638D3CA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766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EB8C5"/>
                </a:solidFill>
              </a:defRPr>
            </a:pPr>
            <a:r>
              <a:rPr sz="1125" b="1" i="0">
                <a:solidFill>
                  <a:srgbClr val="1EB8C5"/>
                </a:solidFill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254EF7-0645-4C9E-9069-737AA860C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6576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Portfolio bundles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2EB63A4-ABD0-4B25-9F67-1D7F1D96B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3676650"/>
            <a:ext cx="5476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5D8E7"/>
                </a:solidFill>
              </a:defRPr>
            </a:pPr>
            <a:r>
              <a:rPr sz="1275" b="0" i="0">
                <a:solidFill>
                  <a:srgbClr val="C5D8E7"/>
                </a:solidFill>
              </a:rPr>
              <a:t>Category combinations selected around customer demand.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C21B31-519A-4BCC-892A-077207E7B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196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EB8C5"/>
                </a:solidFill>
              </a:defRPr>
            </a:pPr>
            <a:r>
              <a:rPr sz="1125" b="1" i="0">
                <a:solidFill>
                  <a:srgbClr val="1EB8C5"/>
                </a:solidFill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120B41-4C44-4C8D-BE68-2756E65E6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4005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Localization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9571A93-9A0F-41E0-AD1F-9FB401294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4419600"/>
            <a:ext cx="5476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5D8E7"/>
                </a:solidFill>
              </a:defRPr>
            </a:pPr>
            <a:r>
              <a:rPr sz="1275" b="0" i="0">
                <a:solidFill>
                  <a:srgbClr val="C5D8E7"/>
                </a:solidFill>
              </a:rPr>
              <a:t>Technology-transfer pathways for qualified regional partners.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F0FF317-76EF-4F08-8D59-8CDDDD03D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E96EBF-9053-4840-8EA6-E1B36E72E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8936479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5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34b9d5ad8c4f72"/>
          <a:srcRect xmlns:a="http://schemas.openxmlformats.org/drawingml/2006/main" l="25378" t="0" r="253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2244D1-E0DF-4DAB-8157-C90D68982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EC45D5-1760-4EFB-896B-216A66185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EB8C5"/>
                </a:solidFill>
              </a:defRPr>
            </a:pPr>
            <a:r>
              <a:rPr sz="975" b="1" i="0">
                <a:solidFill>
                  <a:srgbClr val="1EB8C5"/>
                </a:solidFill>
              </a:rPr>
              <a:t>REGULATORY SUPPORT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75E8A1-CDE9-4858-B3BD-1D0044115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47625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82342"/>
                </a:solidFill>
              </a:defRPr>
            </a:pPr>
            <a:r>
              <a:rPr sz="3000" b="1" i="0">
                <a:solidFill>
                  <a:srgbClr val="082342"/>
                </a:solidFill>
              </a:rPr>
              <a:t>Documentation support reduces launch friction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35CBF3-D09B-47E6-AF47-09FE96325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B0F707-C415-4D0A-ADB4-4BEECA9A3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4762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4E6B85"/>
                </a:solidFill>
              </a:defRPr>
            </a:pPr>
            <a:r>
              <a:rPr sz="1500" b="0" i="0">
                <a:solidFill>
                  <a:srgbClr val="4E6B85"/>
                </a:solidFill>
              </a:rPr>
              <a:t>Product-registration files, technical documents, IFUs and application materials can be organized around the selected portfolio and local submission pathway.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905351-7DEE-4AC8-B2B3-5F857F1CE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9FAED2-3374-426B-9A42-F1AB4AC73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64801978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5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267f347643427d"/>
          <a:srcRect xmlns:a="http://schemas.openxmlformats.org/drawingml/2006/main" l="22636" t="0" r="2263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53A58E-244D-40B0-8E65-7C611FD80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0007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D950900-C016-47D1-96EA-88D9533A6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66675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679C4"/>
                </a:solidFill>
              </a:defRPr>
            </a:pPr>
            <a:r>
              <a:rPr sz="975" b="1" i="0">
                <a:solidFill>
                  <a:srgbClr val="1679C4"/>
                </a:solidFill>
              </a:rPr>
              <a:t>APPLICATION SUPPORT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2A1F95-5B3C-44A0-92E6-CB2A5FAB0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123950"/>
            <a:ext cx="47625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82342"/>
                </a:solidFill>
              </a:defRPr>
            </a:pPr>
            <a:r>
              <a:rPr sz="3000" b="1" i="0">
                <a:solidFill>
                  <a:srgbClr val="082342"/>
                </a:solidFill>
              </a:rPr>
              <a:t>Training continues after the shipment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4352B8-87B1-4CFA-8E50-1A522220F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717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9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A432AA-8466-4F8B-BC36-2343DC0E8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57500"/>
            <a:ext cx="4762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4E6B85"/>
                </a:solidFill>
              </a:defRPr>
            </a:pPr>
            <a:r>
              <a:rPr sz="1500" b="0" i="0">
                <a:solidFill>
                  <a:srgbClr val="4E6B85"/>
                </a:solidFill>
              </a:rPr>
              <a:t>Installation planning, user training, application support and structured technical case intake help distributors protect customer confidence after market launch.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CBB7AB-5DC5-4552-97E5-AB31FC368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0C20C38-B068-4213-989F-0FE4FB03E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7125650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5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F3FB54C-4D86-4F22-9D05-454EE905E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EB8C5"/>
                </a:solidFill>
              </a:defRPr>
            </a:pPr>
            <a:r>
              <a:rPr sz="975" b="1" i="0">
                <a:solidFill>
                  <a:srgbClr val="1EB8C5"/>
                </a:solidFill>
              </a:rPr>
              <a:t>MARKET LAUNCH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D4DAB7-AC9B-4B6D-B00F-7FD106FE6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47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082342"/>
                </a:solidFill>
              </a:defRPr>
            </a:pPr>
            <a:r>
              <a:rPr sz="2850" b="1" i="0">
                <a:solidFill>
                  <a:srgbClr val="082342"/>
                </a:solidFill>
              </a:rPr>
              <a:t>Launch the right products in the right sequence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239EA3-5251-4690-88EA-719307AE7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33750"/>
            <a:ext cx="9906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D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AC981A5-5BE8-4CB0-9760-1FEE5FC7D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3209925"/>
            <a:ext cx="2857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B8C5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1FF843-E879-43CD-B827-3E0488972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64795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EB8C5"/>
                </a:solidFill>
              </a:defRPr>
            </a:pPr>
            <a:r>
              <a:rPr sz="1050" b="1" i="0">
                <a:solidFill>
                  <a:srgbClr val="1EB8C5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4A1E12-D462-489D-A2DF-33FB79D65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3714750"/>
            <a:ext cx="1428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82342"/>
                </a:solidFill>
              </a:defRPr>
            </a:pPr>
            <a:r>
              <a:rPr sz="1275" b="1" i="0">
                <a:solidFill>
                  <a:srgbClr val="082342"/>
                </a:solidFill>
              </a:rPr>
              <a:t>Select portfolio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9CB219-4FA1-49C0-AA8F-07AD48B93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3209925"/>
            <a:ext cx="2857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B8C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001326-EF6E-4412-993A-ECDF5A7CE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64795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EB8C5"/>
                </a:solidFill>
              </a:defRPr>
            </a:pPr>
            <a:r>
              <a:rPr sz="1050" b="1" i="0">
                <a:solidFill>
                  <a:srgbClr val="1EB8C5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B199C9-F301-4954-B7AC-CDAA28E91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714750"/>
            <a:ext cx="1428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82342"/>
                </a:solidFill>
              </a:defRPr>
            </a:pPr>
            <a:r>
              <a:rPr sz="1275" b="1" i="0">
                <a:solidFill>
                  <a:srgbClr val="082342"/>
                </a:solidFill>
              </a:rPr>
              <a:t>Prepare registration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2477AE-6B0B-4342-A7C5-2CB2ABECC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3209925"/>
            <a:ext cx="2857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B8C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6EDAB7-A413-4C2F-B3C5-93BAFD425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64795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EB8C5"/>
                </a:solidFill>
              </a:defRPr>
            </a:pPr>
            <a:r>
              <a:rPr sz="1050" b="1" i="0">
                <a:solidFill>
                  <a:srgbClr val="1EB8C5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6AFA0E-9376-414A-85ED-C472EB5C4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714750"/>
            <a:ext cx="1428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82342"/>
                </a:solidFill>
              </a:defRPr>
            </a:pPr>
            <a:r>
              <a:rPr sz="1275" b="1" i="0">
                <a:solidFill>
                  <a:srgbClr val="082342"/>
                </a:solidFill>
              </a:rPr>
              <a:t>Train the team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8D22ED-840B-4D99-BA64-7D7889BE9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3209925"/>
            <a:ext cx="2857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B8C5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863742-1D03-4B8E-8D97-40D28D623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64795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EB8C5"/>
                </a:solidFill>
              </a:defRPr>
            </a:pPr>
            <a:r>
              <a:rPr sz="1050" b="1" i="0">
                <a:solidFill>
                  <a:srgbClr val="1EB8C5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F5E3A30-487D-422A-B421-91D19C8DC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714750"/>
            <a:ext cx="1428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82342"/>
                </a:solidFill>
              </a:defRPr>
            </a:pPr>
            <a:r>
              <a:rPr sz="1275" b="1" i="0">
                <a:solidFill>
                  <a:srgbClr val="082342"/>
                </a:solidFill>
              </a:rPr>
              <a:t>Launch accounts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78E0EA1-C57C-4BB9-A39F-23F5E9214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9925" y="3209925"/>
            <a:ext cx="2857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EB8C5"/>
          </a:solidFill>
          <a:ln xmlns:a="http://schemas.openxmlformats.org/drawingml/2006/main" w="9525">
            <a:solidFill>
              <a:srgbClr val="1EB8C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F4633B-D144-4410-9091-E1957AD17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264795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EB8C5"/>
                </a:solidFill>
              </a:defRPr>
            </a:pPr>
            <a:r>
              <a:rPr sz="1050" b="1" i="0">
                <a:solidFill>
                  <a:srgbClr val="1EB8C5"/>
                </a:solidFill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10E82F-73E4-418B-9898-23F822649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3714750"/>
            <a:ext cx="1428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82342"/>
                </a:solidFill>
              </a:defRPr>
            </a:pPr>
            <a:r>
              <a:rPr sz="1275" b="1" i="0">
                <a:solidFill>
                  <a:srgbClr val="082342"/>
                </a:solidFill>
              </a:rPr>
              <a:t>Support &amp; expand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CE4C6A-5AD8-4259-AA3A-F8A82750C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315A2A1-4994-4451-9467-217C75C6D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83616403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39CD4C1-038D-4E48-88FE-E1C281FF7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EB8C5"/>
                </a:solidFill>
              </a:defRPr>
            </a:pPr>
            <a:r>
              <a:rPr sz="975" b="1" i="0">
                <a:solidFill>
                  <a:srgbClr val="1EB8C5"/>
                </a:solidFill>
              </a:rPr>
              <a:t>PARTNER VALUE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F01D76-60B0-40B3-829C-172ABCA69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04875"/>
            <a:ext cx="9525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82342"/>
                </a:solidFill>
              </a:defRPr>
            </a:pPr>
            <a:r>
              <a:rPr sz="3000" b="1" i="0">
                <a:solidFill>
                  <a:srgbClr val="082342"/>
                </a:solidFill>
              </a:rPr>
              <a:t>Why distributors choose Vision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1535F3-0159-43BA-88BF-39CBD0F8D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9048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994FF4-FCF2-4D6E-9E77-8E3BA172C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907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EB8C5"/>
                </a:solidFill>
              </a:defRPr>
            </a:pPr>
            <a:r>
              <a:rPr sz="1125" b="1" i="0">
                <a:solidFill>
                  <a:srgbClr val="1EB8C5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BD91ED-E4E4-44DE-8094-E8CABB611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1717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82342"/>
                </a:solidFill>
              </a:defRPr>
            </a:pPr>
            <a:r>
              <a:rPr sz="1725" b="1" i="0">
                <a:solidFill>
                  <a:srgbClr val="082342"/>
                </a:solidFill>
              </a:rPr>
              <a:t>Category breadth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124702-A432-4453-8A75-1A117F1C8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2190750"/>
            <a:ext cx="5476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4E6B85"/>
                </a:solidFill>
              </a:defRPr>
            </a:pPr>
            <a:r>
              <a:rPr sz="1275" b="0" i="0">
                <a:solidFill>
                  <a:srgbClr val="4E6B85"/>
                </a:solidFill>
              </a:rPr>
              <a:t>Build more than one revenue stream with one manufacturer relationship.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26D260-C357-412A-8D5E-32FFF89BF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337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EB8C5"/>
                </a:solidFill>
              </a:defRPr>
            </a:pPr>
            <a:r>
              <a:rPr sz="1125" b="1" i="0">
                <a:solidFill>
                  <a:srgbClr val="1EB8C5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CCBE02-5422-4FB6-B2F8-ECDC9E5FB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9146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82342"/>
                </a:solidFill>
              </a:defRPr>
            </a:pPr>
            <a:r>
              <a:rPr sz="1725" b="1" i="0">
                <a:solidFill>
                  <a:srgbClr val="082342"/>
                </a:solidFill>
              </a:rPr>
              <a:t>System workflows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AAD417-7A75-480A-8B33-25D32BE66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2933700"/>
            <a:ext cx="5476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4E6B85"/>
                </a:solidFill>
              </a:defRPr>
            </a:pPr>
            <a:r>
              <a:rPr sz="1275" b="0" i="0">
                <a:solidFill>
                  <a:srgbClr val="4E6B85"/>
                </a:solidFill>
              </a:rPr>
              <a:t>Connect extraction, testing, instruments and technical support.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87A805-7ABE-4711-B8FB-826AA0991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766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EB8C5"/>
                </a:solidFill>
              </a:defRPr>
            </a:pPr>
            <a:r>
              <a:rPr sz="1125" b="1" i="0">
                <a:solidFill>
                  <a:srgbClr val="1EB8C5"/>
                </a:solidFill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DDC277-1D36-438A-9289-DCD13B282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6576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82342"/>
                </a:solidFill>
              </a:defRPr>
            </a:pPr>
            <a:r>
              <a:rPr sz="1725" b="1" i="0">
                <a:solidFill>
                  <a:srgbClr val="082342"/>
                </a:solidFill>
              </a:rPr>
              <a:t>Market flexibility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CF8B8F-7CCB-4B49-9673-059F9E3A7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3676650"/>
            <a:ext cx="5476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4E6B85"/>
                </a:solidFill>
              </a:defRPr>
            </a:pPr>
            <a:r>
              <a:rPr sz="1275" b="0" i="0">
                <a:solidFill>
                  <a:srgbClr val="4E6B85"/>
                </a:solidFill>
              </a:rPr>
              <a:t>Shape the portfolio around registration and customer priorities.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95542C-D547-4641-AB40-F29E4D250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196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EB8C5"/>
                </a:solidFill>
              </a:defRPr>
            </a:pPr>
            <a:r>
              <a:rPr sz="1125" b="1" i="0">
                <a:solidFill>
                  <a:srgbClr val="1EB8C5"/>
                </a:solidFill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819F39-4D0B-4FC5-874E-5AACD36F8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4005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82342"/>
                </a:solidFill>
              </a:defRPr>
            </a:pPr>
            <a:r>
              <a:rPr sz="1725" b="1" i="0">
                <a:solidFill>
                  <a:srgbClr val="082342"/>
                </a:solidFill>
              </a:rPr>
              <a:t>Growth pathway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545C79-9BF4-41CF-9795-A5AAF0660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4419600"/>
            <a:ext cx="5476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4E6B85"/>
                </a:solidFill>
              </a:defRPr>
            </a:pPr>
            <a:r>
              <a:rPr sz="1275" b="0" i="0">
                <a:solidFill>
                  <a:srgbClr val="4E6B85"/>
                </a:solidFill>
              </a:rPr>
              <a:t>Expand into OEM, localization or technology transfer when justified.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153D5D-A33C-406C-ABD1-260D4B46E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020C762-07FB-45F2-BF71-3DA6A40F2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86099848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5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20d0d72f594174"/>
          <a:srcRect xmlns:a="http://schemas.openxmlformats.org/drawingml/2006/main" l="25378" t="0" r="253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09F49C-DE19-4C90-8E87-1AB22F6F5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546DC4-6C71-41A2-9B37-55B5E07D5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EB8C5"/>
                </a:solidFill>
              </a:defRPr>
            </a:pPr>
            <a:r>
              <a:rPr sz="975" b="1" i="0">
                <a:solidFill>
                  <a:srgbClr val="1EB8C5"/>
                </a:solidFill>
              </a:rPr>
              <a:t>PARTNERSHIP PROPOSAL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E14E4C-479C-4E1F-8206-F0445A7F6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47625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82342"/>
                </a:solidFill>
              </a:defRPr>
            </a:pPr>
            <a:r>
              <a:rPr sz="3000" b="1" i="0">
                <a:solidFill>
                  <a:srgbClr val="082342"/>
                </a:solidFill>
              </a:rPr>
              <a:t>Build a proposal around your country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26E617-C695-4142-9FC3-5FDD7A360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2C55D20-1667-4393-B30B-58310ABAE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4762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4E6B85"/>
                </a:solidFill>
              </a:defRPr>
            </a:pPr>
            <a:r>
              <a:rPr sz="1500" b="0" i="0">
                <a:solidFill>
                  <a:srgbClr val="4E6B85"/>
                </a:solidFill>
              </a:rPr>
              <a:t>Define the target customers, priority product families, registration pathway and expected support model. Vision can then structure a focused commercial and technical work plan.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B80B19-025D-4530-B641-577835558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A0C9FE-A1A5-43D0-A9AE-12D5AA581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90818852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24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2BD4BF-DB5A-447A-A02B-AA8A4E60D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DAC8BE-03F5-4B25-8363-367BDFEB6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7145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Let’s Build Your Market Together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8A952D-BE01-4407-85CA-E3443084B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143250"/>
            <a:ext cx="80010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0" i="0">
                <a:solidFill>
                  <a:srgbClr val="BCECF2"/>
                </a:solidFill>
              </a:defRPr>
            </a:pPr>
            <a:r>
              <a:rPr sz="1800" b="0" i="0">
                <a:solidFill>
                  <a:srgbClr val="BCECF2"/>
                </a:solidFill>
              </a:rPr>
              <a:t>Select the portfolio. Prepare the pathway. Support the customer.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89187D-219B-4D46-8748-321E26D2E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238625"/>
            <a:ext cx="1905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ABD3D2-25EA-4ABA-A3C2-1AF6D161A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81012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info@visionbiotechnology.com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446717-E4D0-465A-8157-8B4C818EB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521970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BCECF2"/>
                </a:solidFill>
              </a:defRPr>
            </a:pPr>
            <a:r>
              <a:rPr sz="1350" b="0" i="0">
                <a:solidFill>
                  <a:srgbClr val="BCECF2"/>
                </a:solidFill>
              </a:rPr>
              <a:t>visionbiotechnology.com</a:t>
            </a:r>
          </a:p>
        </p:txBody>
      </p:sp>
    </p:spTree>
    <p:extLst>
      <p:ext uri="{BB962C8B-B14F-4D97-AF65-F5344CB8AC3E}">
        <p14:creationId xmlns:p14="http://schemas.microsoft.com/office/powerpoint/2010/main" val="201740166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a813847f14452a"/>
          <a:srcRect xmlns:a="http://schemas.openxmlformats.org/drawingml/2006/main" l="6250" t="0" r="625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0FF7C4-0E40-40EB-ACD2-19CC53D2E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A5D701-68CC-44A4-97C8-BBFFD4C5E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EB8C5"/>
                </a:solidFill>
              </a:defRPr>
            </a:pPr>
            <a:r>
              <a:rPr sz="975" b="1" i="0">
                <a:solidFill>
                  <a:srgbClr val="1EB8C5"/>
                </a:solidFill>
              </a:rPr>
              <a:t>PORTFOLIO ADVANTAGE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6038B1-5279-4800-9E53-3B05947C9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47625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82342"/>
                </a:solidFill>
              </a:defRPr>
            </a:pPr>
            <a:r>
              <a:rPr sz="3000" b="1" i="0">
                <a:solidFill>
                  <a:srgbClr val="082342"/>
                </a:solidFill>
              </a:rPr>
              <a:t>One partner can open multiple customer doors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F9A65F-6B4E-4B1A-A260-E5A9B1DAC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55D5D0-D55E-4C7F-8B1E-FFCBC7FE2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4762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4E6B85"/>
                </a:solidFill>
              </a:defRPr>
            </a:pPr>
            <a:r>
              <a:rPr sz="1500" b="0" i="0">
                <a:solidFill>
                  <a:srgbClr val="4E6B85"/>
                </a:solidFill>
              </a:rPr>
              <a:t>A distributor can address molecular laboratories, hospitals, blood banks, veterinary customers, food laboratories and research users through one coordinated product platform.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54E629-8B5B-4213-A0ED-324E41DE3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10D7D0-3112-41E7-9876-8746B27FD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81386636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2E15B78-985C-4B68-AEF0-78F26852A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EB8C5"/>
                </a:solidFill>
              </a:defRPr>
            </a:pPr>
            <a:r>
              <a:rPr sz="975" b="1" i="0">
                <a:solidFill>
                  <a:srgbClr val="1EB8C5"/>
                </a:solidFill>
              </a:rPr>
              <a:t>CUSTOMER COVERAGE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A35A700-C882-4635-8B4B-BF1F108F6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04875"/>
            <a:ext cx="9525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82342"/>
                </a:solidFill>
              </a:defRPr>
            </a:pPr>
            <a:r>
              <a:rPr sz="3000" b="1" i="0">
                <a:solidFill>
                  <a:srgbClr val="082342"/>
                </a:solidFill>
              </a:rPr>
              <a:t>Match the portfolio to each customer segment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C81103-2907-40CB-9133-AB3B2DBE2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9048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EBC844-69D3-405C-9BFC-60FCD00E9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907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EB8C5"/>
                </a:solidFill>
              </a:defRPr>
            </a:pPr>
            <a:r>
              <a:rPr sz="1125" b="1" i="0">
                <a:solidFill>
                  <a:srgbClr val="1EB8C5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B6E30C-FF9D-4D49-B50F-65BE9EB97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1717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82342"/>
                </a:solidFill>
              </a:defRPr>
            </a:pPr>
            <a:r>
              <a:rPr sz="1725" b="1" i="0">
                <a:solidFill>
                  <a:srgbClr val="082342"/>
                </a:solidFill>
              </a:rPr>
              <a:t>Hospitals &amp; laboratories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70B250-B02F-4714-A2CA-BA2D9BDE7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2190750"/>
            <a:ext cx="5476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4E6B85"/>
                </a:solidFill>
              </a:defRPr>
            </a:pPr>
            <a:r>
              <a:rPr sz="1275" b="0" i="0">
                <a:solidFill>
                  <a:srgbClr val="4E6B85"/>
                </a:solidFill>
              </a:rPr>
              <a:t>PCR, extraction, FIA, ELISA and clinical laboratory products.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F4A085-993B-4F05-B4A3-89A0BABE9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337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EB8C5"/>
                </a:solidFill>
              </a:defRPr>
            </a:pPr>
            <a:r>
              <a:rPr sz="1125" b="1" i="0">
                <a:solidFill>
                  <a:srgbClr val="1EB8C5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B87429-BF7B-41ED-927A-16DC073B2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9146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82342"/>
                </a:solidFill>
              </a:defRPr>
            </a:pPr>
            <a:r>
              <a:rPr sz="1725" b="1" i="0">
                <a:solidFill>
                  <a:srgbClr val="082342"/>
                </a:solidFill>
              </a:rPr>
              <a:t>Blood banks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30338E-B9CB-43C0-8F50-FAAA012DB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2933700"/>
            <a:ext cx="5476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4E6B85"/>
                </a:solidFill>
              </a:defRPr>
            </a:pPr>
            <a:r>
              <a:rPr sz="1275" b="0" i="0">
                <a:solidFill>
                  <a:srgbClr val="4E6B85"/>
                </a:solidFill>
              </a:rPr>
              <a:t>Gel cards, Vision BG-SA and supporting instruments.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CDA0C2-3A49-414B-9238-27B3C7979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766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EB8C5"/>
                </a:solidFill>
              </a:defRPr>
            </a:pPr>
            <a:r>
              <a:rPr sz="1125" b="1" i="0">
                <a:solidFill>
                  <a:srgbClr val="1EB8C5"/>
                </a:solidFill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C1F289-3C9F-4C03-92FB-D696C613F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6576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82342"/>
                </a:solidFill>
              </a:defRPr>
            </a:pPr>
            <a:r>
              <a:rPr sz="1725" b="1" i="0">
                <a:solidFill>
                  <a:srgbClr val="082342"/>
                </a:solidFill>
              </a:rPr>
              <a:t>Veterinary channels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B9216D-2B42-4B9E-8F9D-88BFF1F7D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3676650"/>
            <a:ext cx="5476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4E6B85"/>
                </a:solidFill>
              </a:defRPr>
            </a:pPr>
            <a:r>
              <a:rPr sz="1275" b="0" i="0">
                <a:solidFill>
                  <a:srgbClr val="4E6B85"/>
                </a:solidFill>
              </a:rPr>
              <a:t>Diagnostic equipment, analyzers, rapid tests and pet-care products.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236B35-AB97-4947-A655-B38315A0E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196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EB8C5"/>
                </a:solidFill>
              </a:defRPr>
            </a:pPr>
            <a:r>
              <a:rPr sz="1125" b="1" i="0">
                <a:solidFill>
                  <a:srgbClr val="1EB8C5"/>
                </a:solidFill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71665A-8AC2-4FC9-B7DA-BD8CFF7DC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4005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82342"/>
                </a:solidFill>
              </a:defRPr>
            </a:pPr>
            <a:r>
              <a:rPr sz="1725" b="1" i="0">
                <a:solidFill>
                  <a:srgbClr val="082342"/>
                </a:solidFill>
              </a:rPr>
              <a:t>Food &amp; industry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3374F6-A748-4E57-BA2E-58C949248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4419600"/>
            <a:ext cx="5476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4E6B85"/>
                </a:solidFill>
              </a:defRPr>
            </a:pPr>
            <a:r>
              <a:rPr sz="1275" b="0" i="0">
                <a:solidFill>
                  <a:srgbClr val="4E6B85"/>
                </a:solidFill>
              </a:rPr>
              <a:t>Food-safety diagnostics, agricultural biotechnology and culture media.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49254B-445B-451C-AFC5-C6253D234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E43B99-D27B-419D-B8EA-222D2CDF4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43475841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06EE653-604D-4611-AC5E-2FDA0E603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679C4"/>
                </a:solidFill>
              </a:defRPr>
            </a:pPr>
            <a:r>
              <a:rPr sz="975" b="1" i="0">
                <a:solidFill>
                  <a:srgbClr val="1679C4"/>
                </a:solidFill>
              </a:rPr>
              <a:t>PCR COMMERCIAL PLATFORM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C354A1-1421-432B-8CD4-718737433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57250"/>
            <a:ext cx="1000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082342"/>
                </a:solidFill>
              </a:defRPr>
            </a:pPr>
            <a:r>
              <a:rPr sz="2850" b="1" i="0">
                <a:solidFill>
                  <a:srgbClr val="082342"/>
                </a:solidFill>
              </a:rPr>
              <a:t>Molecular diagnostics create a scalable core portfolio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8627D6-315E-439E-BDA7-CC114C4FE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71625"/>
            <a:ext cx="857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9f04dfe9204a47"/>
          <a:stretch xmlns:a="http://schemas.openxmlformats.org/drawingml/2006/main"/>
        </p:blipFill>
        <p:spPr>
          <a:xfrm xmlns:a="http://schemas.openxmlformats.org/drawingml/2006/main">
            <a:off x="685800" y="2072593"/>
            <a:ext cx="3143250" cy="2331813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C65A6E-9E90-48B8-80D1-DB244B309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19625"/>
            <a:ext cx="3095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82342"/>
                </a:solidFill>
              </a:defRPr>
            </a:pPr>
            <a:r>
              <a:rPr sz="1650" b="1" i="0">
                <a:solidFill>
                  <a:srgbClr val="082342"/>
                </a:solidFill>
              </a:rPr>
              <a:t>Real-Time PCR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029EBB-216B-4FC1-A7AF-BA0E80D8F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30956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4E6B85"/>
                </a:solidFill>
              </a:defRPr>
            </a:pPr>
            <a:r>
              <a:rPr sz="1200" b="0" i="0">
                <a:solidFill>
                  <a:srgbClr val="4E6B85"/>
                </a:solidFill>
              </a:rPr>
              <a:t>Routine single-target assays.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6f6879b53f49ef"/>
          <a:stretch xmlns:a="http://schemas.openxmlformats.org/drawingml/2006/main"/>
        </p:blipFill>
        <p:spPr>
          <a:xfrm xmlns:a="http://schemas.openxmlformats.org/drawingml/2006/main">
            <a:off x="4114800" y="2059781"/>
            <a:ext cx="3143250" cy="2357438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5A2A88-21A9-4646-B6B6-F6C37C815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4619625"/>
            <a:ext cx="3095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82342"/>
                </a:solidFill>
              </a:defRPr>
            </a:pPr>
            <a:r>
              <a:rPr sz="1650" b="1" i="0">
                <a:solidFill>
                  <a:srgbClr val="082342"/>
                </a:solidFill>
              </a:rPr>
              <a:t>Panel PCR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325A95-5D18-426F-9D8F-F80FBE41B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5143500"/>
            <a:ext cx="30956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4E6B85"/>
                </a:solidFill>
              </a:defRPr>
            </a:pPr>
            <a:r>
              <a:rPr sz="1200" b="0" i="0">
                <a:solidFill>
                  <a:srgbClr val="4E6B85"/>
                </a:solidFill>
              </a:rPr>
              <a:t>Multiplex and syndromic portfolios.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2867ec69204ea9"/>
          <a:stretch xmlns:a="http://schemas.openxmlformats.org/drawingml/2006/main"/>
        </p:blipFill>
        <p:spPr>
          <a:xfrm xmlns:a="http://schemas.openxmlformats.org/drawingml/2006/main">
            <a:off x="7543800" y="2190750"/>
            <a:ext cx="3143250" cy="2095500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40C0C4-0139-4989-BBB5-521D3E60E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19625"/>
            <a:ext cx="3095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82342"/>
                </a:solidFill>
              </a:defRPr>
            </a:pPr>
            <a:r>
              <a:rPr sz="1650" b="1" i="0">
                <a:solidFill>
                  <a:srgbClr val="082342"/>
                </a:solidFill>
              </a:rPr>
              <a:t>LDT PCR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804DEC-13CC-409B-811C-390EB57B8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43500"/>
            <a:ext cx="30956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4E6B85"/>
                </a:solidFill>
              </a:defRPr>
            </a:pPr>
            <a:r>
              <a:rPr sz="1200" b="0" i="0">
                <a:solidFill>
                  <a:srgbClr val="4E6B85"/>
                </a:solidFill>
              </a:rPr>
              <a:t>Specialized laboratory workflows.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BD112C-2F96-4B36-8A68-5D2D52C39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4A1FCB-17DF-4337-B2AD-BDC22B163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37111716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C15FD83-ADB8-4012-AE1F-C0DEC44D8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EB8C5"/>
                </a:solidFill>
              </a:defRPr>
            </a:pPr>
            <a:r>
              <a:rPr sz="975" b="1" i="0">
                <a:solidFill>
                  <a:srgbClr val="1EB8C5"/>
                </a:solidFill>
              </a:rPr>
              <a:t>CONNECTED 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6E4AEEE-48A6-4647-A64A-876C722FB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47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082342"/>
                </a:solidFill>
              </a:defRPr>
            </a:pPr>
            <a:r>
              <a:rPr sz="2850" b="1" i="0">
                <a:solidFill>
                  <a:srgbClr val="082342"/>
                </a:solidFill>
              </a:rPr>
              <a:t>Offer a complete extraction-to-result workflow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B4EEDF-8C6A-42CA-B854-80EB76649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33750"/>
            <a:ext cx="9906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D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C07EA1-4FE6-4360-81E6-ADE837C65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3209925"/>
            <a:ext cx="2857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B8C5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2D5D11-216E-4DE0-A62C-D934E05DD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64795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EB8C5"/>
                </a:solidFill>
              </a:defRPr>
            </a:pPr>
            <a:r>
              <a:rPr sz="1050" b="1" i="0">
                <a:solidFill>
                  <a:srgbClr val="1EB8C5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865154-3B20-4B6A-91DB-3A412AC1B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3714750"/>
            <a:ext cx="1428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82342"/>
                </a:solidFill>
              </a:defRPr>
            </a:pPr>
            <a:r>
              <a:rPr sz="1275" b="1" i="0">
                <a:solidFill>
                  <a:srgbClr val="082342"/>
                </a:solidFill>
              </a:rPr>
              <a:t>Sample preparation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942AEC-D02F-4CE4-B65D-9A922BB21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3209925"/>
            <a:ext cx="2857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B8C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104731-3AEB-4573-9E66-F9832FD39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64795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EB8C5"/>
                </a:solidFill>
              </a:defRPr>
            </a:pPr>
            <a:r>
              <a:rPr sz="1050" b="1" i="0">
                <a:solidFill>
                  <a:srgbClr val="1EB8C5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6630DF-DF98-4B0F-97A5-0621FC1E4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714750"/>
            <a:ext cx="1428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82342"/>
                </a:solidFill>
              </a:defRPr>
            </a:pPr>
            <a:r>
              <a:rPr sz="1275" b="1" i="0">
                <a:solidFill>
                  <a:srgbClr val="082342"/>
                </a:solidFill>
              </a:rPr>
              <a:t>VIS-MAG extraction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061486-4A16-46A5-A0CE-BB3E4998B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3209925"/>
            <a:ext cx="2857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B8C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CF57A5-7B02-4106-9FDF-22C9A4D7E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64795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EB8C5"/>
                </a:solidFill>
              </a:defRPr>
            </a:pPr>
            <a:r>
              <a:rPr sz="1050" b="1" i="0">
                <a:solidFill>
                  <a:srgbClr val="1EB8C5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28B50A-18D5-4262-9E29-218221857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714750"/>
            <a:ext cx="1428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82342"/>
                </a:solidFill>
              </a:defRPr>
            </a:pPr>
            <a:r>
              <a:rPr sz="1275" b="1" i="0">
                <a:solidFill>
                  <a:srgbClr val="082342"/>
                </a:solidFill>
              </a:rPr>
              <a:t>PCR setup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11003E-0E16-4601-9E55-117EECCB2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3209925"/>
            <a:ext cx="2857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B8C5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D03CA5-6322-43BE-B2F0-1C4D2A5D1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64795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EB8C5"/>
                </a:solidFill>
              </a:defRPr>
            </a:pPr>
            <a:r>
              <a:rPr sz="1050" b="1" i="0">
                <a:solidFill>
                  <a:srgbClr val="1EB8C5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8B95C3-671F-4D29-9A5C-C8553C4B4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714750"/>
            <a:ext cx="1428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82342"/>
                </a:solidFill>
              </a:defRPr>
            </a:pPr>
            <a:r>
              <a:rPr sz="1275" b="1" i="0">
                <a:solidFill>
                  <a:srgbClr val="082342"/>
                </a:solidFill>
              </a:rPr>
              <a:t>Amplification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7C137F-DF6B-4BD8-B92C-813315E39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9925" y="3209925"/>
            <a:ext cx="2857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EB8C5"/>
          </a:solidFill>
          <a:ln xmlns:a="http://schemas.openxmlformats.org/drawingml/2006/main" w="9525">
            <a:solidFill>
              <a:srgbClr val="1EB8C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FCBFFB8-24BA-4AE6-A266-14A7F1B1C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264795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EB8C5"/>
                </a:solidFill>
              </a:defRPr>
            </a:pPr>
            <a:r>
              <a:rPr sz="1050" b="1" i="0">
                <a:solidFill>
                  <a:srgbClr val="1EB8C5"/>
                </a:solidFill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B30B9F-FD5A-493B-B043-F3D60CEE1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3714750"/>
            <a:ext cx="1428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82342"/>
                </a:solidFill>
              </a:defRPr>
            </a:pPr>
            <a:r>
              <a:rPr sz="1275" b="1" i="0">
                <a:solidFill>
                  <a:srgbClr val="082342"/>
                </a:solidFill>
              </a:rPr>
              <a:t>Technical review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3CAD23-6227-4155-89B9-4796DAF1E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66AFDB-B03E-4D9B-AE99-81D926197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74199674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E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A977BE-94B7-4BD6-8379-ED98A929E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679C4"/>
                </a:solidFill>
              </a:defRPr>
            </a:pPr>
            <a:r>
              <a:rPr sz="975" b="1" i="0">
                <a:solidFill>
                  <a:srgbClr val="1679C4"/>
                </a:solidFill>
              </a:rPr>
              <a:t>LFA PORTFOLIO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BD5DC3-7085-4784-9199-CC4FDCE68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57250"/>
            <a:ext cx="1000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082342"/>
                </a:solidFill>
              </a:defRPr>
            </a:pPr>
            <a:r>
              <a:rPr sz="2850" b="1" i="0">
                <a:solidFill>
                  <a:srgbClr val="082342"/>
                </a:solidFill>
              </a:rPr>
              <a:t>Rapid testing broadens access across customer types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AEA55B-3EAF-45B2-AF11-576200C34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71625"/>
            <a:ext cx="857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96de8862ce4567"/>
          <a:stretch xmlns:a="http://schemas.openxmlformats.org/drawingml/2006/main"/>
        </p:blipFill>
        <p:spPr>
          <a:xfrm xmlns:a="http://schemas.openxmlformats.org/drawingml/2006/main">
            <a:off x="1066800" y="2047875"/>
            <a:ext cx="2381250" cy="2381250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027865-5A06-4541-B75C-9F3CF2C5E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19625"/>
            <a:ext cx="3095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82342"/>
                </a:solidFill>
              </a:defRPr>
            </a:pPr>
            <a:r>
              <a:rPr sz="1650" b="1" i="0">
                <a:solidFill>
                  <a:srgbClr val="082342"/>
                </a:solidFill>
              </a:rPr>
              <a:t>Infectious disease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357985-55D3-4550-8CC2-08FA761CD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30956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4E6B85"/>
                </a:solidFill>
              </a:defRPr>
            </a:pPr>
            <a:r>
              <a:rPr sz="1200" b="0" i="0">
                <a:solidFill>
                  <a:srgbClr val="4E6B85"/>
                </a:solidFill>
              </a:rPr>
              <a:t>Rapid point-of-need categories.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3b31ec48a949ac"/>
          <a:stretch xmlns:a="http://schemas.openxmlformats.org/drawingml/2006/main"/>
        </p:blipFill>
        <p:spPr>
          <a:xfrm xmlns:a="http://schemas.openxmlformats.org/drawingml/2006/main">
            <a:off x="4114800" y="2353991"/>
            <a:ext cx="3143250" cy="1769018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F2EA29-0150-46CF-8C0F-5006DB49B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4619625"/>
            <a:ext cx="3095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82342"/>
                </a:solidFill>
              </a:defRPr>
            </a:pPr>
            <a:r>
              <a:rPr sz="1650" b="1" i="0">
                <a:solidFill>
                  <a:srgbClr val="082342"/>
                </a:solidFill>
              </a:rPr>
              <a:t>Specialty screening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427BBB-4114-45A1-8330-40518DF89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5143500"/>
            <a:ext cx="30956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4E6B85"/>
                </a:solidFill>
              </a:defRPr>
            </a:pPr>
            <a:r>
              <a:rPr sz="1200" b="0" i="0">
                <a:solidFill>
                  <a:srgbClr val="4E6B85"/>
                </a:solidFill>
              </a:rPr>
              <a:t>Fertility, drugs, cardiac and gastrointestinal groups.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26b268b4884d3e"/>
          <a:stretch xmlns:a="http://schemas.openxmlformats.org/drawingml/2006/main"/>
        </p:blipFill>
        <p:spPr>
          <a:xfrm xmlns:a="http://schemas.openxmlformats.org/drawingml/2006/main">
            <a:off x="7543800" y="2190750"/>
            <a:ext cx="3143250" cy="2095500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88D133-2289-4398-9746-C01980371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19625"/>
            <a:ext cx="3095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82342"/>
                </a:solidFill>
              </a:defRPr>
            </a:pPr>
            <a:r>
              <a:rPr sz="1650" b="1" i="0">
                <a:solidFill>
                  <a:srgbClr val="082342"/>
                </a:solidFill>
              </a:rPr>
              <a:t>Veterinary rapid tests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5AB67D-1620-45F4-B976-02911F94C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43500"/>
            <a:ext cx="30956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4E6B85"/>
                </a:solidFill>
              </a:defRPr>
            </a:pPr>
            <a:r>
              <a:rPr sz="1200" b="0" i="0">
                <a:solidFill>
                  <a:srgbClr val="4E6B85"/>
                </a:solidFill>
              </a:rPr>
              <a:t>Additional growth through animal-health channels.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81E0A92-83C2-4769-A854-8B378B8E6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954885-78EF-4690-95AE-A48C1BA15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5091110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E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2B1062-73B5-4532-9543-7B09D1D64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679C4"/>
                </a:solidFill>
              </a:defRPr>
            </a:pPr>
            <a:r>
              <a:rPr sz="975" b="1" i="0">
                <a:solidFill>
                  <a:srgbClr val="1679C4"/>
                </a:solidFill>
              </a:rPr>
              <a:t>LABORATORY BREADTH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4A7CFB-3C46-4BA9-B583-2ED23CF55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57250"/>
            <a:ext cx="1000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082342"/>
                </a:solidFill>
              </a:defRPr>
            </a:pPr>
            <a:r>
              <a:rPr sz="2850" b="1" i="0">
                <a:solidFill>
                  <a:srgbClr val="082342"/>
                </a:solidFill>
              </a:rPr>
              <a:t>Complementary assays increase account value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0FCBFF-D638-44A8-ADC6-3D580CF56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71625"/>
            <a:ext cx="857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5e78dafe01473a"/>
          <a:stretch xmlns:a="http://schemas.openxmlformats.org/drawingml/2006/main"/>
        </p:blipFill>
        <p:spPr>
          <a:xfrm xmlns:a="http://schemas.openxmlformats.org/drawingml/2006/main">
            <a:off x="728920" y="2047875"/>
            <a:ext cx="3057010" cy="2381250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5E40B0-734E-47D8-B9A7-0541D2147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19625"/>
            <a:ext cx="3095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82342"/>
                </a:solidFill>
              </a:defRPr>
            </a:pPr>
            <a:r>
              <a:rPr sz="1650" b="1" i="0">
                <a:solidFill>
                  <a:srgbClr val="082342"/>
                </a:solidFill>
              </a:rPr>
              <a:t>VI-FA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21BBBA-C1AB-472A-A563-2819919FA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30956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4E6B85"/>
                </a:solidFill>
              </a:defRPr>
            </a:pPr>
            <a:r>
              <a:rPr sz="1200" b="0" i="0">
                <a:solidFill>
                  <a:srgbClr val="4E6B85"/>
                </a:solidFill>
              </a:rPr>
              <a:t>Fluorescence immunoassay workflow.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7ce85042b44c50"/>
          <a:stretch xmlns:a="http://schemas.openxmlformats.org/drawingml/2006/main"/>
        </p:blipFill>
        <p:spPr>
          <a:xfrm xmlns:a="http://schemas.openxmlformats.org/drawingml/2006/main">
            <a:off x="4114800" y="2353991"/>
            <a:ext cx="3143250" cy="1769018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CF6451-7FC4-4FAF-97F7-F38561C53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4619625"/>
            <a:ext cx="3095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82342"/>
                </a:solidFill>
              </a:defRPr>
            </a:pPr>
            <a:r>
              <a:rPr sz="1650" b="1" i="0">
                <a:solidFill>
                  <a:srgbClr val="082342"/>
                </a:solidFill>
              </a:rPr>
              <a:t>ELISA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C6E296-6B64-4B1F-B624-2BE54FECA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5143500"/>
            <a:ext cx="30956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4E6B85"/>
                </a:solidFill>
              </a:defRPr>
            </a:pPr>
            <a:r>
              <a:rPr sz="1200" b="0" i="0">
                <a:solidFill>
                  <a:srgbClr val="4E6B85"/>
                </a:solidFill>
              </a:rPr>
              <a:t>Laboratory immunoassay portfolio.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7872721c6c452a"/>
          <a:stretch xmlns:a="http://schemas.openxmlformats.org/drawingml/2006/main"/>
        </p:blipFill>
        <p:spPr>
          <a:xfrm xmlns:a="http://schemas.openxmlformats.org/drawingml/2006/main">
            <a:off x="7924800" y="2047875"/>
            <a:ext cx="2381250" cy="2381250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BD9740-CDBD-4E38-A91A-F520D9DA5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19625"/>
            <a:ext cx="3095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82342"/>
                </a:solidFill>
              </a:defRPr>
            </a:pPr>
            <a:r>
              <a:rPr sz="1650" b="1" i="0">
                <a:solidFill>
                  <a:srgbClr val="082342"/>
                </a:solidFill>
              </a:rPr>
              <a:t>Biochemistry &amp; hormones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5EFB36-6110-4F26-837E-11BFCB050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43500"/>
            <a:ext cx="30956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4E6B85"/>
                </a:solidFill>
              </a:defRPr>
            </a:pPr>
            <a:r>
              <a:rPr sz="1200" b="0" i="0">
                <a:solidFill>
                  <a:srgbClr val="4E6B85"/>
                </a:solidFill>
              </a:rPr>
              <a:t>Complementary routine-laboratory categories.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D05E5D-C879-4F3C-ABA6-74B4AF95F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5F4FBE-CC8C-4F72-BBE9-5A7D77B3C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75590529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E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7E5807-B251-4322-8BA3-88C89FC3D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679C4"/>
                </a:solidFill>
              </a:defRPr>
            </a:pPr>
            <a:r>
              <a:rPr sz="975" b="1" i="0">
                <a:solidFill>
                  <a:srgbClr val="1679C4"/>
                </a:solidFill>
              </a:rPr>
              <a:t>BLOOD BANK SOLUTIONS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855837-34DC-473B-BFC4-747226F02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57250"/>
            <a:ext cx="1000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082342"/>
                </a:solidFill>
              </a:defRPr>
            </a:pPr>
            <a:r>
              <a:rPr sz="2850" b="1" i="0">
                <a:solidFill>
                  <a:srgbClr val="082342"/>
                </a:solidFill>
              </a:rPr>
              <a:t>A complete blood-grouping proposition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5AAD03-0D61-49D5-A450-5C2B3467C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71625"/>
            <a:ext cx="857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6d197cbcc248c5"/>
          <a:stretch xmlns:a="http://schemas.openxmlformats.org/drawingml/2006/main"/>
        </p:blipFill>
        <p:spPr>
          <a:xfrm xmlns:a="http://schemas.openxmlformats.org/drawingml/2006/main">
            <a:off x="1162050" y="2047875"/>
            <a:ext cx="2190750" cy="2381250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1D1CCE-5358-4DAC-998B-012B0E2D6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19625"/>
            <a:ext cx="3095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82342"/>
                </a:solidFill>
              </a:defRPr>
            </a:pPr>
            <a:r>
              <a:rPr sz="1650" b="1" i="0">
                <a:solidFill>
                  <a:srgbClr val="082342"/>
                </a:solidFill>
              </a:rPr>
              <a:t>Gel cards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953C21-7786-4578-BC11-37361C78A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30956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4E6B85"/>
                </a:solidFill>
              </a:defRPr>
            </a:pPr>
            <a:r>
              <a:rPr sz="1200" b="0" i="0">
                <a:solidFill>
                  <a:srgbClr val="4E6B85"/>
                </a:solidFill>
              </a:rPr>
              <a:t>Consumables for grouping and screening.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6680de17ca49f5"/>
          <a:stretch xmlns:a="http://schemas.openxmlformats.org/drawingml/2006/main"/>
        </p:blipFill>
        <p:spPr>
          <a:xfrm xmlns:a="http://schemas.openxmlformats.org/drawingml/2006/main">
            <a:off x="4495800" y="2047875"/>
            <a:ext cx="2381250" cy="2381250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BDF2E8-A862-4548-9750-A7D125DB1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4619625"/>
            <a:ext cx="3095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82342"/>
                </a:solidFill>
              </a:defRPr>
            </a:pPr>
            <a:r>
              <a:rPr sz="1650" b="1" i="0">
                <a:solidFill>
                  <a:srgbClr val="082342"/>
                </a:solidFill>
              </a:rPr>
              <a:t>Vision BG-SA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43E2D8-55B7-4CA7-B934-4E4F238B6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5143500"/>
            <a:ext cx="30956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4E6B85"/>
                </a:solidFill>
              </a:defRPr>
            </a:pPr>
            <a:r>
              <a:rPr sz="1200" b="0" i="0">
                <a:solidFill>
                  <a:srgbClr val="4E6B85"/>
                </a:solidFill>
              </a:rPr>
              <a:t>Automated system for integrated workflows.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1f0f2f198544c4"/>
          <a:stretch xmlns:a="http://schemas.openxmlformats.org/drawingml/2006/main"/>
        </p:blipFill>
        <p:spPr>
          <a:xfrm xmlns:a="http://schemas.openxmlformats.org/drawingml/2006/main">
            <a:off x="8126982" y="2047875"/>
            <a:ext cx="1976887" cy="2381250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BDFDAE-0E0E-4F15-9CFA-989E67AA6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19625"/>
            <a:ext cx="3095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82342"/>
                </a:solidFill>
              </a:defRPr>
            </a:pPr>
            <a:r>
              <a:rPr sz="1650" b="1" i="0">
                <a:solidFill>
                  <a:srgbClr val="082342"/>
                </a:solidFill>
              </a:rPr>
              <a:t>Bench instruments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DAD41F-DF36-4136-92E3-0A6837C1D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43500"/>
            <a:ext cx="30956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4E6B85"/>
                </a:solidFill>
              </a:defRPr>
            </a:pPr>
            <a:r>
              <a:rPr sz="1200" b="0" i="0">
                <a:solidFill>
                  <a:srgbClr val="4E6B85"/>
                </a:solidFill>
              </a:rPr>
              <a:t>Reader, incubator and centrifuge support.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3E11DF-0671-4058-A2F2-1C048D002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D3302A-8766-49D8-83C2-CE25AD5A8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40932913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3fb3c113484fa3"/>
          <a:srcRect xmlns:a="http://schemas.openxmlformats.org/drawingml/2006/main" l="20833" t="0" r="2083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9E57AD-E25D-4856-96C1-D23E92CC9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0007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4978C5-1852-4F20-B7E4-3CD8221C1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66675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EB8C5"/>
                </a:solidFill>
              </a:defRPr>
            </a:pPr>
            <a:r>
              <a:rPr sz="975" b="1" i="0">
                <a:solidFill>
                  <a:srgbClr val="1EB8C5"/>
                </a:solidFill>
              </a:rPr>
              <a:t>ADJACENT MARKETS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C09F44-36B2-46E7-A242-2966683F8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123950"/>
            <a:ext cx="47625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82342"/>
                </a:solidFill>
              </a:defRPr>
            </a:pPr>
            <a:r>
              <a:rPr sz="3000" b="1" i="0">
                <a:solidFill>
                  <a:srgbClr val="082342"/>
                </a:solidFill>
              </a:rPr>
              <a:t>Veterinary and food safety add new growth lanes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1D73EB-1461-4A93-BDD4-C0C956BAF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717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B8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32F95B-FFFB-4544-B0A4-B9907370B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57500"/>
            <a:ext cx="4762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4E6B85"/>
                </a:solidFill>
              </a:defRPr>
            </a:pPr>
            <a:r>
              <a:rPr sz="1500" b="0" i="0">
                <a:solidFill>
                  <a:srgbClr val="4E6B85"/>
                </a:solidFill>
              </a:rPr>
              <a:t>Vision enables distributors to build beyond a single human-IVD category, using veterinary diagnostics and food-safety solutions to reach additional professional customers.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E3F807-4D33-4981-B344-28CC8BF73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VISION BIOTECHNOLOGY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D2582A-307D-4FBA-BC89-B106F5D36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4E6B85"/>
                </a:solidFill>
              </a:defRPr>
            </a:pPr>
            <a:r>
              <a:rPr sz="750" b="1" i="0">
                <a:solidFill>
                  <a:srgbClr val="4E6B85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44384724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2026-08-16T17:50:44.6420000Z</dcterms:created>
  <dcterms:modified xsi:type="dcterms:W3CDTF">2026-08-16T17:50:44.6420000Z</dcterms:modified>
</coreProperties>
</file>