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7a50a66c184b7a" /><Relationship Type="http://schemas.openxmlformats.org/officeDocument/2006/relationships/extended-properties" Target="/docProps/app.xml" Id="R3ac1cb2c813e4466" /><Relationship Type="http://schemas.openxmlformats.org/officeDocument/2006/relationships/officeDocument" Target="/ppt/presentation.xml" Id="R3773d1b62dd04a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2a787b812346dc"/>
  </p:sldMasterIdLst>
  <p:notesMasterIdLst>
    <p:notesMasterId xmlns:r="http://schemas.openxmlformats.org/officeDocument/2006/relationships" r:id="Rcd5f8e1673904873"/>
  </p:notesMasterIdLst>
  <p:sldIdLst>
    <p:sldId xmlns:r="http://schemas.openxmlformats.org/officeDocument/2006/relationships" id="256" r:id="Rceac8280eea6447e"/>
    <p:sldId xmlns:r="http://schemas.openxmlformats.org/officeDocument/2006/relationships" id="257" r:id="Ref50df3a2e3440ad"/>
    <p:sldId xmlns:r="http://schemas.openxmlformats.org/officeDocument/2006/relationships" id="258" r:id="R50af56f7bf4e4941"/>
    <p:sldId xmlns:r="http://schemas.openxmlformats.org/officeDocument/2006/relationships" id="259" r:id="Rea7da892bfd14033"/>
    <p:sldId xmlns:r="http://schemas.openxmlformats.org/officeDocument/2006/relationships" id="260" r:id="R73ce12cd73934e54"/>
    <p:sldId xmlns:r="http://schemas.openxmlformats.org/officeDocument/2006/relationships" id="261" r:id="R49e2526433ea492f"/>
    <p:sldId xmlns:r="http://schemas.openxmlformats.org/officeDocument/2006/relationships" id="262" r:id="R8eea0ad65099499b"/>
    <p:sldId xmlns:r="http://schemas.openxmlformats.org/officeDocument/2006/relationships" id="263" r:id="R293b74bd37e54431"/>
    <p:sldId xmlns:r="http://schemas.openxmlformats.org/officeDocument/2006/relationships" id="264" r:id="Rf723d74c9cd942c6"/>
    <p:sldId xmlns:r="http://schemas.openxmlformats.org/officeDocument/2006/relationships" id="265" r:id="R46c20b8e8d5d488f"/>
    <p:sldId xmlns:r="http://schemas.openxmlformats.org/officeDocument/2006/relationships" id="266" r:id="Rc5d6beb034424a33"/>
    <p:sldId xmlns:r="http://schemas.openxmlformats.org/officeDocument/2006/relationships" id="267" r:id="R4d2ae130d8684dc2"/>
    <p:sldId xmlns:r="http://schemas.openxmlformats.org/officeDocument/2006/relationships" id="268" r:id="R91f88a71658f485e"/>
    <p:sldId xmlns:r="http://schemas.openxmlformats.org/officeDocument/2006/relationships" id="269" r:id="R1997a194370446b5"/>
    <p:sldId xmlns:r="http://schemas.openxmlformats.org/officeDocument/2006/relationships" id="270" r:id="R520985eb4e9e4553"/>
    <p:sldId xmlns:r="http://schemas.openxmlformats.org/officeDocument/2006/relationships" id="271" r:id="R36be8261022d4c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735a800aa4403b" /><Relationship Type="http://schemas.openxmlformats.org/officeDocument/2006/relationships/slideMaster" Target="/ppt/slideMasters/slideMaster1.xml" Id="Rb22a787b812346dc" /><Relationship Type="http://schemas.openxmlformats.org/officeDocument/2006/relationships/notesMaster" Target="/ppt/notesMasters/notesMaster1.xml" Id="Rcd5f8e1673904873" /><Relationship Type="http://schemas.openxmlformats.org/officeDocument/2006/relationships/presProps" Target="/ppt/presProps.xml" Id="R5dad789e38e2494f" /><Relationship Type="http://schemas.openxmlformats.org/officeDocument/2006/relationships/tableStyles" Target="/ppt/tableStyles.xml" Id="R4b47eb0f20104d35" /><Relationship Type="http://schemas.openxmlformats.org/officeDocument/2006/relationships/slide" Target="/ppt/slides/slide1.xml" Id="Rceac8280eea6447e" /><Relationship Type="http://schemas.openxmlformats.org/officeDocument/2006/relationships/slide" Target="/ppt/slides/slide2.xml" Id="Ref50df3a2e3440ad" /><Relationship Type="http://schemas.openxmlformats.org/officeDocument/2006/relationships/slide" Target="/ppt/slides/slide3.xml" Id="R50af56f7bf4e4941" /><Relationship Type="http://schemas.openxmlformats.org/officeDocument/2006/relationships/slide" Target="/ppt/slides/slide4.xml" Id="Rea7da892bfd14033" /><Relationship Type="http://schemas.openxmlformats.org/officeDocument/2006/relationships/slide" Target="/ppt/slides/slide5.xml" Id="R73ce12cd73934e54" /><Relationship Type="http://schemas.openxmlformats.org/officeDocument/2006/relationships/slide" Target="/ppt/slides/slide6.xml" Id="R49e2526433ea492f" /><Relationship Type="http://schemas.openxmlformats.org/officeDocument/2006/relationships/slide" Target="/ppt/slides/slide7.xml" Id="R8eea0ad65099499b" /><Relationship Type="http://schemas.openxmlformats.org/officeDocument/2006/relationships/slide" Target="/ppt/slides/slide8.xml" Id="R293b74bd37e54431" /><Relationship Type="http://schemas.openxmlformats.org/officeDocument/2006/relationships/slide" Target="/ppt/slides/slide9.xml" Id="Rf723d74c9cd942c6" /><Relationship Type="http://schemas.openxmlformats.org/officeDocument/2006/relationships/slide" Target="/ppt/slides/slide10.xml" Id="R46c20b8e8d5d488f" /><Relationship Type="http://schemas.openxmlformats.org/officeDocument/2006/relationships/slide" Target="/ppt/slides/slide11.xml" Id="Rc5d6beb034424a33" /><Relationship Type="http://schemas.openxmlformats.org/officeDocument/2006/relationships/slide" Target="/ppt/slides/slide12.xml" Id="R4d2ae130d8684dc2" /><Relationship Type="http://schemas.openxmlformats.org/officeDocument/2006/relationships/slide" Target="/ppt/slides/slide13.xml" Id="R91f88a71658f485e" /><Relationship Type="http://schemas.openxmlformats.org/officeDocument/2006/relationships/slide" Target="/ppt/slides/slide14.xml" Id="R1997a194370446b5" /><Relationship Type="http://schemas.openxmlformats.org/officeDocument/2006/relationships/slide" Target="/ppt/slides/slide15.xml" Id="R520985eb4e9e4553" /><Relationship Type="http://schemas.openxmlformats.org/officeDocument/2006/relationships/slide" Target="/ppt/slides/slide16.xml" Id="R36be8261022d4c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af734a5eb74d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9032896d4e4174" /><Relationship Type="http://schemas.openxmlformats.org/officeDocument/2006/relationships/notesMaster" Target="/ppt/notesMasters/notesMaster1.xml" Id="R5f33ca718f5243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a822a482e246e0" /><Relationship Type="http://schemas.openxmlformats.org/officeDocument/2006/relationships/notesMaster" Target="/ppt/notesMasters/notesMaster1.xml" Id="R0590dd2aff0e4e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571069f88f4009" /><Relationship Type="http://schemas.openxmlformats.org/officeDocument/2006/relationships/notesMaster" Target="/ppt/notesMasters/notesMaster1.xml" Id="Ra305f966c30f463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08ddf4089b4ec1" /><Relationship Type="http://schemas.openxmlformats.org/officeDocument/2006/relationships/notesMaster" Target="/ppt/notesMasters/notesMaster1.xml" Id="R1849707252cc42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596720f13c406a" /><Relationship Type="http://schemas.openxmlformats.org/officeDocument/2006/relationships/notesMaster" Target="/ppt/notesMasters/notesMaster1.xml" Id="R0df2f913d9a647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f0257153dd4427" /><Relationship Type="http://schemas.openxmlformats.org/officeDocument/2006/relationships/notesMaster" Target="/ppt/notesMasters/notesMaster1.xml" Id="Rec1005690f9a48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f6084157be14c6c" /><Relationship Type="http://schemas.openxmlformats.org/officeDocument/2006/relationships/notesMaster" Target="/ppt/notesMasters/notesMaster1.xml" Id="R80cf01952fcf4f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b03693255814aad" /><Relationship Type="http://schemas.openxmlformats.org/officeDocument/2006/relationships/notesMaster" Target="/ppt/notesMasters/notesMaster1.xml" Id="Rb2ad7e4bffe54d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150e3b470a44be" /><Relationship Type="http://schemas.openxmlformats.org/officeDocument/2006/relationships/notesMaster" Target="/ppt/notesMasters/notesMaster1.xml" Id="Ra69c3fd6cc484f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05a654e095947f9" /><Relationship Type="http://schemas.openxmlformats.org/officeDocument/2006/relationships/notesMaster" Target="/ppt/notesMasters/notesMaster1.xml" Id="R78a349467b394ff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00dec0ab95e4d98" /><Relationship Type="http://schemas.openxmlformats.org/officeDocument/2006/relationships/notesMaster" Target="/ppt/notesMasters/notesMaster1.xml" Id="R35d52c90f60a4d4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59610e2a58549de" /><Relationship Type="http://schemas.openxmlformats.org/officeDocument/2006/relationships/notesMaster" Target="/ppt/notesMasters/notesMaster1.xml" Id="Rdb64e278bf47422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7ab45102da43ee" /><Relationship Type="http://schemas.openxmlformats.org/officeDocument/2006/relationships/notesMaster" Target="/ppt/notesMasters/notesMaster1.xml" Id="R3bc71d111aa34a2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a8cf8cd82e04ba0" /><Relationship Type="http://schemas.openxmlformats.org/officeDocument/2006/relationships/notesMaster" Target="/ppt/notesMasters/notesMaster1.xml" Id="R5121d2841996423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e8832b634f74ee5" /><Relationship Type="http://schemas.openxmlformats.org/officeDocument/2006/relationships/notesMaster" Target="/ppt/notesMasters/notesMaster1.xml" Id="Rb2de845099eb432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1773158aeba4f0f" /><Relationship Type="http://schemas.openxmlformats.org/officeDocument/2006/relationships/notesMaster" Target="/ppt/notesMasters/notesMaster1.xml" Id="R6d82550011864a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Vision Biotechnology website and project content: https://www.visionbiotechnology.com/</a:t>
            </a:r>
          </a:p>
          <a:p xmlns:a="http://schemas.openxmlformats.org/drawingml/2006/main">
            <a:r>
              <a:t>- Vision Biotechnology 2026 catalog (user supplied)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04d266acdf46c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0084273ea84196" /><Relationship Type="http://schemas.openxmlformats.org/officeDocument/2006/relationships/slideLayout" Target="/ppt/slideLayouts/slideLayout1.xml" Id="R51b784b4ac134f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b784b4ac134f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78e119ca654383" /><Relationship Type="http://schemas.openxmlformats.org/officeDocument/2006/relationships/image" Target="/ppt/media/image.png" Id="R7b187a34fdb34ae4" /><Relationship Type="http://schemas.openxmlformats.org/officeDocument/2006/relationships/image" Target="/ppt/media/image2.png" Id="R5a0b08086721464b" /><Relationship Type="http://schemas.openxmlformats.org/officeDocument/2006/relationships/notesSlide" Target="/ppt/notesSlides/notesSlide1.xml" Id="Rb26ece7f60fa42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6a57675c044f2" /><Relationship Type="http://schemas.openxmlformats.org/officeDocument/2006/relationships/image" Target="/ppt/media/image3.png" Id="Rc6075265d70f492f" /><Relationship Type="http://schemas.openxmlformats.org/officeDocument/2006/relationships/notesSlide" Target="/ppt/notesSlides/notesSlide2.xml" Id="R54640dcc584f45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146a8dcb64c53" /><Relationship Type="http://schemas.openxmlformats.org/officeDocument/2006/relationships/image" Target="/ppt/media/image4.png" Id="R1451137ad6094186" /><Relationship Type="http://schemas.openxmlformats.org/officeDocument/2006/relationships/notesSlide" Target="/ppt/notesSlides/notesSlide3.xml" Id="R9bf5c7801ae540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ef75a86824bb0" /><Relationship Type="http://schemas.openxmlformats.org/officeDocument/2006/relationships/notesSlide" Target="/ppt/notesSlides/notesSlide4.xml" Id="Rd7470b895b8342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f6b5bc11af4550" /><Relationship Type="http://schemas.openxmlformats.org/officeDocument/2006/relationships/image" Target="/ppt/media/image5.png" Id="Radab399ac4114478" /><Relationship Type="http://schemas.openxmlformats.org/officeDocument/2006/relationships/notesSlide" Target="/ppt/notesSlides/notesSlide5.xml" Id="R23a3947d42e648e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ed19f4d414156" /><Relationship Type="http://schemas.openxmlformats.org/officeDocument/2006/relationships/image" Target="/ppt/media/image6.png" Id="Rd7b20e5de9d0457e" /><Relationship Type="http://schemas.openxmlformats.org/officeDocument/2006/relationships/notesSlide" Target="/ppt/notesSlides/notesSlide6.xml" Id="Rab26f23cb5bf42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21023494924a72" /><Relationship Type="http://schemas.openxmlformats.org/officeDocument/2006/relationships/image" Target="/ppt/media/image7.png" Id="R00335d938b914b67" /><Relationship Type="http://schemas.openxmlformats.org/officeDocument/2006/relationships/image" Target="/ppt/media/image8.png" Id="R091c0be612cd4b03" /><Relationship Type="http://schemas.openxmlformats.org/officeDocument/2006/relationships/image" Target="/ppt/media/image9.png" Id="Rffc6acaca8f948d4" /><Relationship Type="http://schemas.openxmlformats.org/officeDocument/2006/relationships/notesSlide" Target="/ppt/notesSlides/notesSlide7.xml" Id="Rb02c293357b048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8c4572a254e9a" /><Relationship Type="http://schemas.openxmlformats.org/officeDocument/2006/relationships/image" Target="/ppt/media/image.jpeg" Id="R54fb9c7cd1d5422c" /><Relationship Type="http://schemas.openxmlformats.org/officeDocument/2006/relationships/image" Target="/ppt/media/image10.png" Id="R12582afb52ec4bb9" /><Relationship Type="http://schemas.openxmlformats.org/officeDocument/2006/relationships/image" Target="/ppt/media/image11.png" Id="R223b4ec2eff74e5b" /><Relationship Type="http://schemas.openxmlformats.org/officeDocument/2006/relationships/notesSlide" Target="/ppt/notesSlides/notesSlide8.xml" Id="Rc96a44c0fdc540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b1404ed8974a57" /><Relationship Type="http://schemas.openxmlformats.org/officeDocument/2006/relationships/image" Target="/ppt/media/image12.png" Id="R2628708661184cff" /><Relationship Type="http://schemas.openxmlformats.org/officeDocument/2006/relationships/image" Target="/ppt/media/image13.png" Id="R3f935ec371514373" /><Relationship Type="http://schemas.openxmlformats.org/officeDocument/2006/relationships/image" Target="/ppt/media/image2.jpeg" Id="Rf5270d33870049de" /><Relationship Type="http://schemas.openxmlformats.org/officeDocument/2006/relationships/notesSlide" Target="/ppt/notesSlides/notesSlide9.xml" Id="Rf97dd37cf21b4f8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e9ac2dd63549a2" /><Relationship Type="http://schemas.openxmlformats.org/officeDocument/2006/relationships/image" Target="/ppt/media/image14.png" Id="R7f30c16a66bd43c3" /><Relationship Type="http://schemas.openxmlformats.org/officeDocument/2006/relationships/image" Target="/ppt/media/image15.png" Id="Rd1cc739b4dc7402f" /><Relationship Type="http://schemas.openxmlformats.org/officeDocument/2006/relationships/image" Target="/ppt/media/image16.png" Id="R6e1da79841a14602" /><Relationship Type="http://schemas.openxmlformats.org/officeDocument/2006/relationships/notesSlide" Target="/ppt/notesSlides/notesSlide10.xml" Id="R2c5ec15617d847f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e61c4247cc4682" /><Relationship Type="http://schemas.openxmlformats.org/officeDocument/2006/relationships/image" Target="/ppt/media/image17.png" Id="R7cfe324445dc4df2" /><Relationship Type="http://schemas.openxmlformats.org/officeDocument/2006/relationships/image" Target="/ppt/media/image18.png" Id="R6746be2039144de9" /><Relationship Type="http://schemas.openxmlformats.org/officeDocument/2006/relationships/image" Target="/ppt/media/image19.png" Id="R1242ea6b56ce42a7" /><Relationship Type="http://schemas.openxmlformats.org/officeDocument/2006/relationships/notesSlide" Target="/ppt/notesSlides/notesSlide11.xml" Id="Rab6e662a21d4469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d47330138a4100" /><Relationship Type="http://schemas.openxmlformats.org/officeDocument/2006/relationships/image" Target="/ppt/media/image3.jpeg" Id="R433d57377d3e47d3" /><Relationship Type="http://schemas.openxmlformats.org/officeDocument/2006/relationships/image" Target="/ppt/media/image20.png" Id="Rbf43422d40494ec8" /><Relationship Type="http://schemas.openxmlformats.org/officeDocument/2006/relationships/image" Target="/ppt/media/image21.png" Id="Reedeaa87ba5146ea" /><Relationship Type="http://schemas.openxmlformats.org/officeDocument/2006/relationships/notesSlide" Target="/ppt/notesSlides/notesSlide12.xml" Id="Rd0ec89dce2a84c9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dc45e997884dac" /><Relationship Type="http://schemas.openxmlformats.org/officeDocument/2006/relationships/image" Target="/ppt/media/image22.png" Id="R1a89f980acaa4f86" /><Relationship Type="http://schemas.openxmlformats.org/officeDocument/2006/relationships/notesSlide" Target="/ppt/notesSlides/notesSlide13.xml" Id="Ra9322510a0f94e6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4ee85e8994541" /><Relationship Type="http://schemas.openxmlformats.org/officeDocument/2006/relationships/notesSlide" Target="/ppt/notesSlides/notesSlide14.xml" Id="Rd2cfee8892f24f3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5d34577ce4e52" /><Relationship Type="http://schemas.openxmlformats.org/officeDocument/2006/relationships/notesSlide" Target="/ppt/notesSlides/notesSlide15.xml" Id="R7579bdca1316414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75314f0e7145d9" /><Relationship Type="http://schemas.openxmlformats.org/officeDocument/2006/relationships/notesSlide" Target="/ppt/notesSlides/notesSlide16.xml" Id="R0bb9942b1a4748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4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187a34fdb34ae4"/>
          <a:srcRect xmlns:a="http://schemas.openxmlformats.org/drawingml/2006/main" l="20883" t="0" r="208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95875" y="0"/>
            <a:ext cx="70961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F6123B-3735-49AD-8066-99D116681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2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E65EFF-5AA6-449D-9AF6-C5E67148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0b08086721464b"/>
          <a:stretch xmlns:a="http://schemas.openxmlformats.org/drawingml/2006/main"/>
        </p:blipFill>
        <p:spPr>
          <a:xfrm xmlns:a="http://schemas.openxmlformats.org/drawingml/2006/main">
            <a:off x="800928" y="400050"/>
            <a:ext cx="2017643" cy="5524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4BC7B9-E2C3-4693-B672-A687B537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900" b="1" i="0">
                <a:solidFill>
                  <a:srgbClr val="FFFFFF"/>
                </a:solidFill>
              </a:defRPr>
            </a:pPr>
            <a:r>
              <a:rPr sz="3900" b="1" i="0">
                <a:solidFill>
                  <a:srgbClr val="FFFFFF"/>
                </a:solidFill>
              </a:rPr>
              <a:t>Vision Biotechnology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C4F924-B661-4AD4-A7C9-0015D721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952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78598A-A873-4663-822C-FA4869CD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4476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BCECF2"/>
                </a:solidFill>
              </a:defRPr>
            </a:pPr>
            <a:r>
              <a:rPr sz="1800" b="0" i="0">
                <a:solidFill>
                  <a:srgbClr val="BCECF2"/>
                </a:solidFill>
              </a:rPr>
              <a:t>Integrated Diagnostics. Global Reach.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87333A-9DF4-4728-A639-1F9BFEDC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visionbiotechnology.com</a:t>
            </a:r>
          </a:p>
        </p:txBody>
      </p:sp>
    </p:spTree>
    <p:extLst>
      <p:ext uri="{BB962C8B-B14F-4D97-AF65-F5344CB8AC3E}">
        <p14:creationId xmlns:p14="http://schemas.microsoft.com/office/powerpoint/2010/main" val="17226805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75265d70f492f"/>
          <a:srcRect xmlns:a="http://schemas.openxmlformats.org/drawingml/2006/main" l="22636" t="0" r="2263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A7C75F-5A37-42AB-A24F-70BC6825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B34689-A47F-47AE-A9E6-751B174E2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WHO WE 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4D7CC7-9031-4CDC-AAD7-707DEF79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An integrated biotechnology platform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E99157-A373-405A-9136-D05562B3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819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BD734E-78AF-4D7D-B47F-D0312A506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E6B85"/>
                </a:solidFill>
              </a:defRPr>
            </a:pPr>
            <a:r>
              <a:rPr sz="1500" b="0" i="0">
                <a:solidFill>
                  <a:srgbClr val="4E6B85"/>
                </a:solidFill>
              </a:rPr>
              <a:t>Vision Biotechnology connects molecular diagnostics, rapid testing, extraction, immunodiagnostics, blood grouping, laboratory systems, veterinary diagnostics and food-safety solutions within one coordinated platform.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21BE27-BA77-432B-8E65-D28894C83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272B9-C916-4110-8067-B20829FE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210645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51137ad6094186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EC6943-2A78-4E1D-9D26-1AB0B5C3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00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B88C62-08B5-4A65-A1D1-F3F37E878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66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WHY DIAGNOSTICS MATTER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E39EE-35B6-4E50-835F-CAD41C3D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123950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Diagnosis shapes better outcomes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D74FF7-ADA6-4207-8606-FED78AAD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819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A97C04-7729-4A7E-8E79-C498E30F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5750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E6B85"/>
                </a:solidFill>
              </a:defRPr>
            </a:pPr>
            <a:r>
              <a:rPr sz="1500" b="0" i="0">
                <a:solidFill>
                  <a:srgbClr val="4E6B85"/>
                </a:solidFill>
              </a:rPr>
              <a:t>Reliable diagnostic pathways support earlier decisions, stronger laboratory workflows and better preparedness across human health, animal health and food safety.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044B4-E289-460B-BB85-A04CA855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AF18B0-B2AF-4329-B56F-F5066D599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909327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B854AA-878E-4305-B258-11A1838DF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OUR JOURNEY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2DD87C-4FB8-4158-A02F-C1DE6362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Built through disciplined expansion, 2012–2026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5F590B-2867-4C10-BE79-163A7479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56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C70076-7066-4370-AEC7-099B300A0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BE4758-846D-4400-838B-6F2CEE87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33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357C12-108C-47A5-AFE8-0AF7439F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2714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Founded in İstanbul, Kadıköy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06516-5A8B-46B3-9EAF-45437875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0BA6FE-BF06-49F5-96C0-32F801619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857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7C9F8E-13AA-4788-8B8D-041130E9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238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Domestic food-safety tests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17E975-B501-4618-8C83-A3E70E7EF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0E5E4F-CF43-42A7-AA01-43CB14BD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333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2018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05292-1E93-4CF5-A5A7-689109C4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714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IVD &amp; molecular diagnostics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12C9FA-6243-4536-A941-F299FF9EA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B5836D-D30B-4A3C-AB16-D1B1E32D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57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2020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959E8A-E26E-4844-A0C8-B13237FE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238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COVID-19 RT-PCR &amp; exports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7A418-D7ED-4DA1-BA57-20DF59C2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245EFA-5EC1-4BC4-8B89-36E0EF460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333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2023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56B99D-699F-4983-A263-26CBFFB20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14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Veterinary diagnostics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4E89B3-A81A-437F-A678-B53CDCF1A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3448050"/>
            <a:ext cx="190500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0E55C2-AC98-4576-A721-4BB09E51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3857625"/>
            <a:ext cx="85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1679C4"/>
                </a:solidFill>
              </a:defRPr>
            </a:pPr>
            <a:r>
              <a:rPr sz="1500" b="1" i="0">
                <a:solidFill>
                  <a:srgbClr val="1679C4"/>
                </a:solidFill>
              </a:rPr>
              <a:t>2026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26E7D7-16D3-4A27-95AE-0CFE3BC0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4238625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Localization network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273BFA-52CB-4AAA-BF0C-2872D25B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3B9A5F-8519-424E-995B-01E788F3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077546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A7DA62-6047-4665-929A-B758138C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GLOBAL FOOTPRINT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3FCC62-4E9F-4709-B9F8-EDC44622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96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A global network—without blurring project status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b399ac4114478"/>
          <a:stretch xmlns:a="http://schemas.openxmlformats.org/drawingml/2006/main"/>
        </p:blipFill>
        <p:spPr>
          <a:xfrm xmlns:a="http://schemas.openxmlformats.org/drawingml/2006/main">
            <a:off x="4000500" y="1594298"/>
            <a:ext cx="7620000" cy="4288529"/>
          </a:xfrm>
          <a:prstGeom xmlns:a="http://schemas.openxmlformats.org/drawingml/2006/main" prst="roundRect">
            <a:avLst>
              <a:gd name="adj" fmla="val 3711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3EE52-7383-4688-B972-BD6AC04E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ACTIVE / ESTABLISHED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063F9-A1D7-41E2-96E8-4D472F4A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2667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82342"/>
                </a:solidFill>
              </a:defRPr>
            </a:pPr>
            <a:r>
              <a:rPr sz="1500" b="1" i="0">
                <a:solidFill>
                  <a:srgbClr val="082342"/>
                </a:solidFill>
              </a:rPr>
              <a:t>Türkiye · Azerbaijan · Nigeria</a:t>
            </a:r>
          </a:p>
          <a:p xmlns:a="http://schemas.openxmlformats.org/drawingml/2006/main">
            <a:pPr algn="l">
              <a:defRPr sz="1500" b="1" i="0">
                <a:solidFill>
                  <a:srgbClr val="082342"/>
                </a:solidFill>
              </a:defRPr>
            </a:pPr>
            <a:r>
              <a:rPr sz="1500" b="1" i="0">
                <a:solidFill>
                  <a:srgbClr val="082342"/>
                </a:solidFill>
              </a:rPr>
              <a:t>Germany · United States · Romania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C0CB6-EE8B-4D3B-A109-F0F65F132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39A3E"/>
                </a:solidFill>
              </a:defRPr>
            </a:pPr>
            <a:r>
              <a:rPr sz="975" b="1" i="0">
                <a:solidFill>
                  <a:srgbClr val="F39A3E"/>
                </a:solidFill>
              </a:rPr>
              <a:t>UNDER DEVELOPMENT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CCFA5A-EF70-43BB-B108-9498E850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82342"/>
                </a:solidFill>
              </a:defRPr>
            </a:pPr>
            <a:r>
              <a:rPr sz="1500" b="1" i="0">
                <a:solidFill>
                  <a:srgbClr val="082342"/>
                </a:solidFill>
              </a:rPr>
              <a:t>Saudi Arabia · Egypt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D394EE-03F3-415C-9102-0DF3EB6B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REGIONAL OFFICE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427B7E-02E6-4EFA-A268-042979CE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82342"/>
                </a:solidFill>
              </a:defRPr>
            </a:pPr>
            <a:r>
              <a:rPr sz="1500" b="1" i="0">
                <a:solidFill>
                  <a:srgbClr val="082342"/>
                </a:solidFill>
              </a:rPr>
              <a:t>Hong Kong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69877-ED46-44EF-8B66-DE1F5E43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D56AE5-21C4-443B-AA9D-5796155AF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21199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20e5de9d0457e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BA7BC-3F39-400B-AD0B-FF84AEA22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E76242-505D-47C5-BCA8-59D063FC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749B25-14DD-4759-AFC9-CA4A6AA1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R&amp;D and manufacturing work as one system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CAB52-D4DF-4761-A19C-69AAE072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819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08268-683A-48EC-8E73-57BB2E42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E6B85"/>
                </a:solidFill>
              </a:defRPr>
            </a:pPr>
            <a:r>
              <a:rPr sz="1500" b="0" i="0">
                <a:solidFill>
                  <a:srgbClr val="4E6B85"/>
                </a:solidFill>
              </a:rPr>
              <a:t>Product development, controlled manufacturing, quality documentation and application support are designed to move together—reducing the distance between an idea, a validated workflow and market deployment.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F1F47C-62A8-4B7F-9D48-12CDD1C7E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F0FDD4-FB84-4342-9EF8-2DCBED5CF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5209985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65C1F9-6E14-42EF-B704-C8DC84A6C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PRODUCT ECOSYSTEM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26271-95D6-4710-8731-F46119F4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One portfolio, multiple diagnostic pathways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C14515-3913-4E52-97FD-9416712F2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35d938b914b67"/>
          <a:stretch xmlns:a="http://schemas.openxmlformats.org/drawingml/2006/main"/>
        </p:blipFill>
        <p:spPr>
          <a:xfrm xmlns:a="http://schemas.openxmlformats.org/drawingml/2006/main">
            <a:off x="685800" y="2059781"/>
            <a:ext cx="3143250" cy="2357438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0AD3C4-E6B9-49D2-A804-2DCF6A2D4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Molecular diagnostics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6474B-22CF-4A71-B163-3CA14B7CF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Real-time, panel-type and LDT-type PCR solutions.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c0be612cd4b03"/>
          <a:stretch xmlns:a="http://schemas.openxmlformats.org/drawingml/2006/main"/>
        </p:blipFill>
        <p:spPr>
          <a:xfrm xmlns:a="http://schemas.openxmlformats.org/drawingml/2006/main">
            <a:off x="4495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A6F8CD-A3FF-4785-9018-C2075D709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Extraction &amp; systems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86599-DE55-4242-B0D7-44D4233F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Manual and automated extraction with instrument workflows.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c6acaca8f948d4"/>
          <a:stretch xmlns:a="http://schemas.openxmlformats.org/drawingml/2006/main"/>
        </p:blipFill>
        <p:spPr>
          <a:xfrm xmlns:a="http://schemas.openxmlformats.org/drawingml/2006/main">
            <a:off x="7924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6F11B6-6753-408D-9445-9E2FD0272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Immunodiagnostics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9DA89B-B324-4936-9900-3B6881B54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LFA, FIA, ELISA, biochemistry and hormone testing.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C15ACB-F20C-4551-A333-C6AE45E2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38FC86-A1E4-43AD-A289-4F2AFF5C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26858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57D7C-EDEA-4FBC-83A5-20A2EB0E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PCR PORTFOLIO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D80DD-F587-465F-9496-37DB3B4D2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Molecular diagnostics built for varied workflows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FD205D-4E55-4DD5-86F1-DA7BD071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b9c7cd1d5422c"/>
          <a:stretch xmlns:a="http://schemas.openxmlformats.org/drawingml/2006/main"/>
        </p:blipFill>
        <p:spPr>
          <a:xfrm xmlns:a="http://schemas.openxmlformats.org/drawingml/2006/main">
            <a:off x="685800" y="2190750"/>
            <a:ext cx="3143250" cy="209550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F625F1-F343-48BF-B20F-BB148EE1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Real-Time PCR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21B628-FE93-44CE-A2EC-7604951E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Single-target qualitative and quantitative assays.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582afb52ec4bb9"/>
          <a:stretch xmlns:a="http://schemas.openxmlformats.org/drawingml/2006/main"/>
        </p:blipFill>
        <p:spPr>
          <a:xfrm xmlns:a="http://schemas.openxmlformats.org/drawingml/2006/main">
            <a:off x="4114800" y="2059781"/>
            <a:ext cx="3143250" cy="2357438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557AC9-68C9-4A41-A1CF-F4E2A6F7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Panel-Type PCR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E5203F-B2CA-4F27-BC78-C1A8F8BF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Multiplex and syndromic testing workflows.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3b4ec2eff74e5b"/>
          <a:stretch xmlns:a="http://schemas.openxmlformats.org/drawingml/2006/main"/>
        </p:blipFill>
        <p:spPr>
          <a:xfrm xmlns:a="http://schemas.openxmlformats.org/drawingml/2006/main">
            <a:off x="7543800" y="2072593"/>
            <a:ext cx="3143250" cy="2331813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84031F-A0DF-47F8-990D-7675E72B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LDT-Type PCR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DA5B49-5919-485F-A95E-DEC89037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Laboratory-developed testing configurations.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FBF94-008C-4DC8-BA5F-B400D1B0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D81FA-C778-4D15-A93B-9E0244EFD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329310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2EA459-4836-4899-A7F0-45EB15025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SYSTEMS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A0CF74-C057-4313-A99D-EE7E281F5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Extraction and instruments form a complete ecosystem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018459-1D60-443B-8DD5-1948B040E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28708661184cff"/>
          <a:stretch xmlns:a="http://schemas.openxmlformats.org/drawingml/2006/main"/>
        </p:blipFill>
        <p:spPr>
          <a:xfrm xmlns:a="http://schemas.openxmlformats.org/drawingml/2006/main">
            <a:off x="1019175" y="2047875"/>
            <a:ext cx="247650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19F3D0-2219-4FBB-9245-2F34B248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VIS-MAG 32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44B9F2-4295-4256-B6E2-5E4EA80C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Automated nucleic acid extraction platform.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935ec371514373"/>
          <a:stretch xmlns:a="http://schemas.openxmlformats.org/drawingml/2006/main"/>
        </p:blipFill>
        <p:spPr>
          <a:xfrm xmlns:a="http://schemas.openxmlformats.org/drawingml/2006/main">
            <a:off x="4371777" y="2047875"/>
            <a:ext cx="2629297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6D2685-D923-4D54-868B-08CF0E88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VIS-MAG 96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8FCA26-B68E-4A1C-ADC8-B13F00B71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Higher-throughput extraction workflow.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270d33870049de"/>
          <a:stretch xmlns:a="http://schemas.openxmlformats.org/drawingml/2006/main"/>
        </p:blipFill>
        <p:spPr>
          <a:xfrm xmlns:a="http://schemas.openxmlformats.org/drawingml/2006/main">
            <a:off x="7543800" y="2190750"/>
            <a:ext cx="3143250" cy="209550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FCB797-1778-4028-86B7-380E703C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Vision PCR systems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4CB349-CD1B-467A-9B90-0CE02C8A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Vision 19-23Q and Vision 14-53Q.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D7FAA7-C736-465D-AC2C-D0F34C79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00FCC8-4D72-48D1-A3A9-36CFFE34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0012089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F0A53F-4046-4AAC-BFD0-3647565B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IMMUNODIAGNOSTICS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CC3C5-FB06-4018-92FE-64631E93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Rapid and immunodiagnostic solutions extend laboratory reach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52849A-F95F-4DB4-9254-C250FD84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0c16a66bd43c3"/>
          <a:stretch xmlns:a="http://schemas.openxmlformats.org/drawingml/2006/main"/>
        </p:blipFill>
        <p:spPr>
          <a:xfrm xmlns:a="http://schemas.openxmlformats.org/drawingml/2006/main">
            <a:off x="1066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D4E080-166A-4FC4-AB89-8E1918EA0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LFA rapid tests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AF570F-1C94-4A6E-92B8-B421ED8E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Broad rapid-testing categories.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c739b4dc7402f"/>
          <a:stretch xmlns:a="http://schemas.openxmlformats.org/drawingml/2006/main"/>
        </p:blipFill>
        <p:spPr>
          <a:xfrm xmlns:a="http://schemas.openxmlformats.org/drawingml/2006/main">
            <a:off x="4157920" y="2047875"/>
            <a:ext cx="305701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840F97-7822-4052-B4CC-A8C1E7FFF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VI-FA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B76FC6-22B4-4358-A22E-4EFBA99B5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Fluorescence immunoassay platform.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1da79841a14602"/>
          <a:stretch xmlns:a="http://schemas.openxmlformats.org/drawingml/2006/main"/>
        </p:blipFill>
        <p:spPr>
          <a:xfrm xmlns:a="http://schemas.openxmlformats.org/drawingml/2006/main">
            <a:off x="7924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5F214C-5005-4D15-B2EB-F18DDA30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Clinical laboratory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159DB-647B-443F-9BB2-2C786B9E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ELISA, biochemistry and hormone portfolios.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8CD18C-0512-47BB-A4D6-7F8526F4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B64A7E-847B-4DF1-932F-4644398D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387318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68B4A0-D9A0-40D7-AC8F-BD6907651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IMMUNOHEMATOLOGY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B7D15-C990-4448-A836-814C7180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Blood grouping combines consumables with automation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6BAD0E-6461-4931-9395-90CF2294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fe324445dc4df2"/>
          <a:stretch xmlns:a="http://schemas.openxmlformats.org/drawingml/2006/main"/>
        </p:blipFill>
        <p:spPr>
          <a:xfrm xmlns:a="http://schemas.openxmlformats.org/drawingml/2006/main">
            <a:off x="1162050" y="2047875"/>
            <a:ext cx="21907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AEE98E-1ED4-4A92-A78F-094887BD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Gel card systems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449713-1507-4680-AF89-6AE02EF8D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Blood grouping and screening workflows.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6be2039144de9"/>
          <a:stretch xmlns:a="http://schemas.openxmlformats.org/drawingml/2006/main"/>
        </p:blipFill>
        <p:spPr>
          <a:xfrm xmlns:a="http://schemas.openxmlformats.org/drawingml/2006/main">
            <a:off x="4495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141DE-AF3C-4F98-9820-5B748044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Vision BG-SA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83924F-CA9B-4CB2-9841-4DDDCB51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Automated blood grouping and screening system.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2ea6b56ce42a7"/>
          <a:stretch xmlns:a="http://schemas.openxmlformats.org/drawingml/2006/main"/>
        </p:blipFill>
        <p:spPr>
          <a:xfrm xmlns:a="http://schemas.openxmlformats.org/drawingml/2006/main">
            <a:off x="7717735" y="2047875"/>
            <a:ext cx="279538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AF7517-F966-443B-AFD1-14CFE2D5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Supporting instruments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CA471A-18C6-4FCC-B4C1-5E9FF5E7C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Centrifuge, incubator and reader.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0D1378-3E08-4229-9180-C5EFF03C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CFA23-CBF2-46DD-BA5B-598D3D0CA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8449520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3D6BD1-4515-4868-893E-9332E796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EXPANDED BIOTECHNOLOGY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2B61F1-7887-4CE2-9099-4AF1A75DE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Beyond human diagnostics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21EC6A-BFFD-49EB-8C0E-D4CCA9403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d57377d3e47d3"/>
          <a:stretch xmlns:a="http://schemas.openxmlformats.org/drawingml/2006/main"/>
        </p:blipFill>
        <p:spPr>
          <a:xfrm xmlns:a="http://schemas.openxmlformats.org/drawingml/2006/main">
            <a:off x="685800" y="2190750"/>
            <a:ext cx="3143250" cy="209550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AAAC0D-3069-4BAE-9F7B-BFB63755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Veterinary diagnostics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2940B-8950-4CCA-AA02-19196C03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Diagnostics and care products for animal health.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3422d40494ec8"/>
          <a:stretch xmlns:a="http://schemas.openxmlformats.org/drawingml/2006/main"/>
        </p:blipFill>
        <p:spPr>
          <a:xfrm xmlns:a="http://schemas.openxmlformats.org/drawingml/2006/main">
            <a:off x="4495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049E5A-7502-40DB-BCC0-C1F26322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Food safety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14953F-0AA3-4E68-AB03-9F7EFE03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Food and agricultural biotechnology solutions.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deaa87ba5146ea"/>
          <a:stretch xmlns:a="http://schemas.openxmlformats.org/drawingml/2006/main"/>
        </p:blipFill>
        <p:spPr>
          <a:xfrm xmlns:a="http://schemas.openxmlformats.org/drawingml/2006/main">
            <a:off x="7924800" y="2047875"/>
            <a:ext cx="238125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E963BA-7F9C-4347-939C-02D0BC61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9625"/>
            <a:ext cx="3095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82342"/>
                </a:solidFill>
              </a:defRPr>
            </a:pPr>
            <a:r>
              <a:rPr sz="1650" b="1" i="0">
                <a:solidFill>
                  <a:srgbClr val="082342"/>
                </a:solidFill>
              </a:rPr>
              <a:t>Advanced applications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BA27F-F015-408C-B015-BC76848C7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143500"/>
            <a:ext cx="3095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4E6B85"/>
                </a:solidFill>
              </a:defRPr>
            </a:pPr>
            <a:r>
              <a:rPr sz="1200" b="0" i="0">
                <a:solidFill>
                  <a:srgbClr val="4E6B85"/>
                </a:solidFill>
              </a:rPr>
              <a:t>Ready-to-use culture media and exosome products.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6D8EC5-7D01-43CC-9FEB-1E6FF817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258B5B-CB87-4DC2-8546-9B035AC1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3922945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89f980acaa4f86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E0684-2BCA-45CC-88EF-E2802E1F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00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3D248A-702D-421A-A660-D72C5713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66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679C4"/>
                </a:solidFill>
              </a:defRPr>
            </a:pPr>
            <a:r>
              <a:rPr sz="975" b="1" i="0">
                <a:solidFill>
                  <a:srgbClr val="1679C4"/>
                </a:solidFill>
              </a:rPr>
              <a:t>QUALITY &amp; REGULATORY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533F6-6FDC-4586-81B1-D64D435D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123950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Quality is a development discipline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4CC8AB-89E0-49C1-BE2A-A2070C36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819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9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00BB59-7066-49FC-B2D2-4BC8949C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57500"/>
            <a:ext cx="4762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4E6B85"/>
                </a:solidFill>
              </a:defRPr>
            </a:pPr>
            <a:r>
              <a:rPr sz="1500" b="0" i="0">
                <a:solidFill>
                  <a:srgbClr val="4E6B85"/>
                </a:solidFill>
              </a:rPr>
              <a:t>Vision maintains quality-management and technical-documentation pathways while advancing CE-IVDR work with G-Med. Regulatory status is represented by documented evidence—not by assumption.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382EC-5D5B-4114-9ECE-A514C0C47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A46967-0951-42F5-8B34-D432B25A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81418792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DAF52A-384E-4CC5-A386-9F1F1CB4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OEM &amp; TECHNOLOGY TRANSFER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B41286-FFC2-4292-921F-FC2A562C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82342"/>
                </a:solidFill>
              </a:defRPr>
            </a:pPr>
            <a:r>
              <a:rPr sz="2850" b="1" i="0">
                <a:solidFill>
                  <a:srgbClr val="082342"/>
                </a:solidFill>
              </a:rPr>
              <a:t>Localization converts know-how into regional capability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BA184-2513-4DFD-B424-EB00BE8A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33750"/>
            <a:ext cx="990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D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96F49C-FA54-41DD-BB4B-18835761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3DA8E-799C-4617-8F90-AA1E7738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0DA2D6-20A9-4915-8392-1DA971DF5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Portfolio selection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2EDA7-F2AD-4644-868F-0460B02D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8C51F-86A3-46BA-92F3-4F89173F0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228545-6C25-45A5-B178-FBF3E4E5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Facility &amp; line design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597068-00BA-4E8B-AFF9-423BC3F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69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23A71D-48CA-464D-BFE3-9DB0D95A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819178-F1A9-4B74-9CB7-2C17EBD3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Technology transfer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3B0FC2-120B-4FCA-A1AE-35E76FF1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59396F-571C-477E-BBA4-3E7042486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56F82E-1B77-4556-B7AB-A191D2FEA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Training &amp; quality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05762C-0CD1-458F-84B3-24F26252D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32099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B8C5"/>
          </a:solidFill>
          <a:ln xmlns:a="http://schemas.openxmlformats.org/drawingml/2006/main" w="9525">
            <a:solidFill>
              <a:srgbClr val="1EB8C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939DA4-27D6-41D6-A937-E8DBE2381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2647950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1EB8C5"/>
                </a:solidFill>
              </a:defRPr>
            </a:pPr>
            <a:r>
              <a:rPr sz="1050" b="1" i="0">
                <a:solidFill>
                  <a:srgbClr val="1EB8C5"/>
                </a:solidFill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DC1BF6-A1FE-4D1D-92A1-4D8155B0A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714750"/>
            <a:ext cx="142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82342"/>
                </a:solidFill>
              </a:defRPr>
            </a:pPr>
            <a:r>
              <a:rPr sz="1275" b="1" i="0">
                <a:solidFill>
                  <a:srgbClr val="082342"/>
                </a:solidFill>
              </a:rPr>
              <a:t>Local scale-up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8B9FBA-A7FA-4F8A-94A7-AFF63822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A24D45-BE2F-4470-B36B-B2AC764B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98812395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1CD4C3-DAD1-48E9-BEF5-CD3B31DC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EB8C5"/>
                </a:solidFill>
              </a:defRPr>
            </a:pPr>
            <a:r>
              <a:rPr sz="975" b="1" i="0">
                <a:solidFill>
                  <a:srgbClr val="1EB8C5"/>
                </a:solidFill>
              </a:rPr>
              <a:t>A COORDINATED PLATFORM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9AC7E-937E-4723-9912-95055AE7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82342"/>
                </a:solidFill>
              </a:defRPr>
            </a:pPr>
            <a:r>
              <a:rPr sz="3000" b="1" i="0">
                <a:solidFill>
                  <a:srgbClr val="082342"/>
                </a:solidFill>
              </a:rPr>
              <a:t>Why Vision Biotechnology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6098A-9240-489E-863F-F5E45C82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904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6D712C-C066-45F7-AB75-98129D5A3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4AD168-7765-488E-81AF-F5703C497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1717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Breadth without fragmentation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1278E6-914F-48E4-AFDD-2F49EC16C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1907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Fourteen product categories linked by one technical and quality approach.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5D6B6F-F5E4-4529-B7FE-B1010E2E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337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DACF6-B42B-4653-8EDA-E3C9CE93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146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Workflow thinking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1C2187-0F4F-47A6-8F22-F2825AC9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9337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Kits, extraction, instruments and support are designed as connected systems.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05E86E-03D1-437B-94B1-2526152C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C5E8A-9DCD-49C1-9499-7125838B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576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Localization capability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A40E0D-5C63-4B45-9050-6C146A19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6766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OEM, private-label and regional manufacturing models support market-specific needs.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230572-1398-4CEB-A42A-6C632F27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19600"/>
            <a:ext cx="400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B8C5"/>
                </a:solidFill>
              </a:defRPr>
            </a:pPr>
            <a:r>
              <a:rPr sz="1125" b="1" i="0">
                <a:solidFill>
                  <a:srgbClr val="1EB8C5"/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2C21DF-0596-4EEA-A94D-250740B5B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005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2342"/>
                </a:solidFill>
              </a:defRPr>
            </a:pPr>
            <a:r>
              <a:rPr sz="1725" b="1" i="0">
                <a:solidFill>
                  <a:srgbClr val="082342"/>
                </a:solidFill>
              </a:rPr>
              <a:t>Global operating perspective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43E016-56BB-4337-8004-AE53C558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4196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4E6B85"/>
                </a:solidFill>
              </a:defRPr>
            </a:pPr>
            <a:r>
              <a:rPr sz="1275" b="0" i="0">
                <a:solidFill>
                  <a:srgbClr val="4E6B85"/>
                </a:solidFill>
              </a:rPr>
              <a:t>Active entities, regional offices and development projects are clearly separated.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62168A-F83F-47A4-A1B7-7A2ED9A4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VISION BIOTECHNOLOGY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23ACE6-7B3D-4776-AA94-9E20EB79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 i="0">
                <a:solidFill>
                  <a:srgbClr val="4E6B85"/>
                </a:solidFill>
              </a:defRPr>
            </a:pPr>
            <a:r>
              <a:rPr sz="750" b="1" i="0">
                <a:solidFill>
                  <a:srgbClr val="4E6B85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0886828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624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9D639-E1C7-4770-B3B1-E61508785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A3C21C-C3DA-4F12-8CA8-51E7D980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714500"/>
            <a:ext cx="1009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900" b="1" i="0">
                <a:solidFill>
                  <a:srgbClr val="FFFFFF"/>
                </a:solidFill>
              </a:defRPr>
            </a:pPr>
            <a:r>
              <a:rPr sz="3900" b="1" i="0">
                <a:solidFill>
                  <a:srgbClr val="FFFFFF"/>
                </a:solidFill>
              </a:rPr>
              <a:t>Integrated diagnostics. Built to work together.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F43467-CA68-4B5E-A310-CB2C3D4E7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143250"/>
            <a:ext cx="8001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BCECF2"/>
                </a:solidFill>
              </a:defRPr>
            </a:pPr>
            <a:r>
              <a:rPr sz="1800" b="0" i="0">
                <a:solidFill>
                  <a:srgbClr val="BCECF2"/>
                </a:solidFill>
              </a:rPr>
              <a:t>Explore products, localization opportunities and institutional partnerships.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CFC11-E575-4412-9795-930F82A2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238625"/>
            <a:ext cx="1905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B8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30DD7-DDB2-4A65-A523-380CA646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8101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info@visionbiotechnology.com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249ADA-7F50-463F-B569-1F7A987A6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219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BCECF2"/>
                </a:solidFill>
              </a:defRPr>
            </a:pPr>
            <a:r>
              <a:rPr sz="1350" b="0" i="0">
                <a:solidFill>
                  <a:srgbClr val="BCECF2"/>
                </a:solidFill>
              </a:rPr>
              <a:t>visionbiotechnology.com</a:t>
            </a:r>
          </a:p>
        </p:txBody>
      </p:sp>
    </p:spTree>
    <p:extLst>
      <p:ext uri="{BB962C8B-B14F-4D97-AF65-F5344CB8AC3E}">
        <p14:creationId xmlns:p14="http://schemas.microsoft.com/office/powerpoint/2010/main" val="3136378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2026-08-16T17:50:41.3190000Z</dcterms:created>
  <dcterms:modified xsi:type="dcterms:W3CDTF">2026-08-16T17:50:41.3190000Z</dcterms:modified>
</coreProperties>
</file>